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8" r:id="rId3"/>
    <p:sldId id="259" r:id="rId4"/>
    <p:sldId id="261" r:id="rId5"/>
    <p:sldId id="260" r:id="rId6"/>
    <p:sldId id="297" r:id="rId7"/>
    <p:sldId id="290" r:id="rId8"/>
    <p:sldId id="263" r:id="rId9"/>
    <p:sldId id="284" r:id="rId10"/>
    <p:sldId id="304" r:id="rId11"/>
    <p:sldId id="305" r:id="rId12"/>
    <p:sldId id="306" r:id="rId13"/>
    <p:sldId id="307" r:id="rId14"/>
    <p:sldId id="298" r:id="rId15"/>
    <p:sldId id="313" r:id="rId16"/>
    <p:sldId id="314" r:id="rId17"/>
    <p:sldId id="309" r:id="rId18"/>
    <p:sldId id="310" r:id="rId19"/>
    <p:sldId id="311" r:id="rId20"/>
    <p:sldId id="312" r:id="rId21"/>
    <p:sldId id="300"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BEC"/>
    <a:srgbClr val="AFA8D3"/>
    <a:srgbClr val="9999FF"/>
    <a:srgbClr val="4649AA"/>
    <a:srgbClr val="95C1C4"/>
    <a:srgbClr val="B9D6D8"/>
    <a:srgbClr val="383987"/>
    <a:srgbClr val="A099CB"/>
    <a:srgbClr val="A9A4D0"/>
    <a:srgbClr val="3132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0" d="100"/>
          <a:sy n="60" d="100"/>
        </p:scale>
        <p:origin x="28" y="56"/>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1F3948-65D9-4AEF-A506-CDB09957FD45}" type="datetimeFigureOut">
              <a:rPr lang="zh-CN" altLang="en-US" smtClean="0"/>
              <a:t>2022/4/26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BC67F6-F4A7-49A5-961E-0CADA8EBE0D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BC67F6-F4A7-49A5-961E-0CADA8EBE0D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BC67F6-F4A7-49A5-961E-0CADA8EBE0D5}"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BC67F6-F4A7-49A5-961E-0CADA8EBE0D5}" type="slidenum">
              <a:rPr lang="zh-CN" altLang="en-US" smtClean="0"/>
              <a:t>15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BC67F6-F4A7-49A5-961E-0CADA8EBE0D5}" type="slidenum">
              <a:rPr lang="zh-CN" altLang="en-US" smtClean="0"/>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BC67F6-F4A7-49A5-961E-0CADA8EBE0D5}" type="slidenum">
              <a:rPr lang="zh-CN" altLang="en-US" smtClean="0"/>
              <a:t>17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BC67F6-F4A7-49A5-961E-0CADA8EBE0D5}" type="slidenum">
              <a:rPr lang="zh-CN" altLang="en-US" smtClean="0"/>
              <a:t>18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BC67F6-F4A7-49A5-961E-0CADA8EBE0D5}" type="slidenum">
              <a:rPr lang="zh-CN" altLang="en-US" smtClean="0"/>
              <a:t>19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BC67F6-F4A7-49A5-961E-0CADA8EBE0D5}" type="slidenum">
              <a:rPr lang="zh-CN" altLang="en-US" smtClean="0"/>
              <a:t>20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BC67F6-F4A7-49A5-961E-0CADA8EBE0D5}" type="slidenum">
              <a:rPr lang="zh-CN" altLang="en-US" smtClean="0"/>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BC67F6-F4A7-49A5-961E-0CADA8EBE0D5}"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BC67F6-F4A7-49A5-961E-0CADA8EBE0D5}"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BC67F6-F4A7-49A5-961E-0CADA8EBE0D5}"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BC67F6-F4A7-49A5-961E-0CADA8EBE0D5}"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BC67F6-F4A7-49A5-961E-0CADA8EBE0D5}"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BC67F6-F4A7-49A5-961E-0CADA8EBE0D5}"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BC67F6-F4A7-49A5-961E-0CADA8EBE0D5}"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BC67F6-F4A7-49A5-961E-0CADA8EBE0D5}"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2022/4/26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2022/4/26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2022/4/26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2022/4/26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文本框 15"/>
          <p:cNvSpPr txBox="1"/>
          <p:nvPr/>
        </p:nvSpPr>
        <p:spPr>
          <a:xfrm>
            <a:off x="0" y="-102421"/>
            <a:ext cx="4011561" cy="1446550"/>
          </a:xfrm>
          <a:prstGeom prst="rect">
            <a:avLst/>
          </a:prstGeom>
          <a:noFill/>
        </p:spPr>
        <p:txBody>
          <a:bodyPr wrap="square" rtlCol="0">
            <a:spAutoFit/>
          </a:bodyPr>
          <a:lstStyle/>
          <a:p>
            <a:pPr algn="l"/>
            <a:r>
              <a:rPr lang="en-US" altLang="zh-CN" sz="8800" dirty="0">
                <a:solidFill>
                  <a:srgbClr val="383987"/>
                </a:solidFill>
                <a:latin typeface="Agency FB" panose="020B0503020202020204" charset="0"/>
              </a:rPr>
              <a:t>20</a:t>
            </a:r>
            <a:r>
              <a:rPr lang="en-US" altLang="zh-CN" sz="8800" dirty="0">
                <a:ln>
                  <a:solidFill>
                    <a:srgbClr val="383987"/>
                  </a:solidFill>
                </a:ln>
                <a:noFill/>
                <a:latin typeface="Agency FB" panose="020B0503020202020204" charset="0"/>
              </a:rPr>
              <a:t>21</a:t>
            </a:r>
          </a:p>
        </p:txBody>
      </p:sp>
      <p:sp>
        <p:nvSpPr>
          <p:cNvPr id="17" name="文本框 16"/>
          <p:cNvSpPr txBox="1"/>
          <p:nvPr/>
        </p:nvSpPr>
        <p:spPr>
          <a:xfrm>
            <a:off x="975985" y="2364010"/>
            <a:ext cx="6968480" cy="1200329"/>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道德判断中的内隐自我参照加工</a:t>
            </a:r>
            <a:r>
              <a:rPr lang="en-US" altLang="zh-CN" sz="3600" noProof="0" dirty="0">
                <a:ln>
                  <a:noFill/>
                </a:ln>
                <a:solidFill>
                  <a:srgbClr val="383987"/>
                </a:solidFill>
                <a:uLnTx/>
                <a:uFillTx/>
                <a:latin typeface="微软雅黑" panose="020B0503020204020204" charset="-122"/>
                <a:ea typeface="微软雅黑" panose="020B0503020204020204" charset="-122"/>
                <a:sym typeface="+mn-ea"/>
              </a:rPr>
              <a:t>:</a:t>
            </a:r>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来自神经成像元分析的证据</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
        <p:nvSpPr>
          <p:cNvPr id="7" name="矩形 6"/>
          <p:cNvSpPr/>
          <p:nvPr/>
        </p:nvSpPr>
        <p:spPr>
          <a:xfrm>
            <a:off x="1350296" y="6264234"/>
            <a:ext cx="2338705" cy="345440"/>
          </a:xfrm>
          <a:prstGeom prst="rect">
            <a:avLst/>
          </a:prstGeom>
          <a:noFill/>
          <a:ln>
            <a:solidFill>
              <a:srgbClr val="383987"/>
            </a:solidFill>
          </a:ln>
          <a:extLst>
            <a:ext uri="{909E8E84-426E-40DD-AFC4-6F175D3DCCD1}">
              <a14:hiddenFill xmlns:a14="http://schemas.microsoft.com/office/drawing/2010/main">
                <a:solidFill>
                  <a:srgbClr val="383987"/>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036535" y="3888685"/>
            <a:ext cx="4847379" cy="369332"/>
          </a:xfrm>
          <a:prstGeom prst="rect">
            <a:avLst/>
          </a:prstGeom>
          <a:noFill/>
        </p:spPr>
        <p:txBody>
          <a:bodyPr wrap="square" rtlCol="0" anchor="t">
            <a:spAutoFit/>
          </a:bodyPr>
          <a:lstStyle/>
          <a:p>
            <a:pPr algn="ctr"/>
            <a:r>
              <a:rPr lang="zh-CN" altLang="en-US" dirty="0">
                <a:solidFill>
                  <a:srgbClr val="383987"/>
                </a:solidFill>
                <a:latin typeface="微软雅黑" panose="020B0503020204020204" charset="-122"/>
                <a:ea typeface="微软雅黑" panose="020B0503020204020204" charset="-122"/>
                <a:sym typeface="+mn-ea"/>
              </a:rPr>
              <a:t>小组成员：孙淑婷 ，温佳慧 ， 胡传鹏</a:t>
            </a:r>
          </a:p>
        </p:txBody>
      </p:sp>
      <p:grpSp>
        <p:nvGrpSpPr>
          <p:cNvPr id="12" name="组合 11"/>
          <p:cNvGrpSpPr/>
          <p:nvPr/>
        </p:nvGrpSpPr>
        <p:grpSpPr>
          <a:xfrm>
            <a:off x="3248946" y="6340434"/>
            <a:ext cx="132715" cy="218440"/>
            <a:chOff x="5420" y="7411"/>
            <a:chExt cx="336" cy="503"/>
          </a:xfrm>
        </p:grpSpPr>
        <p:cxnSp>
          <p:nvCxnSpPr>
            <p:cNvPr id="9" name="直接连接符 8"/>
            <p:cNvCxnSpPr/>
            <p:nvPr/>
          </p:nvCxnSpPr>
          <p:spPr>
            <a:xfrm>
              <a:off x="5420" y="7411"/>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5436" y="7668"/>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3356896" y="6334084"/>
            <a:ext cx="132715" cy="218440"/>
            <a:chOff x="5420" y="7411"/>
            <a:chExt cx="336" cy="503"/>
          </a:xfrm>
        </p:grpSpPr>
        <p:cxnSp>
          <p:nvCxnSpPr>
            <p:cNvPr id="15" name="直接连接符 14"/>
            <p:cNvCxnSpPr/>
            <p:nvPr/>
          </p:nvCxnSpPr>
          <p:spPr>
            <a:xfrm>
              <a:off x="5420" y="7411"/>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5436" y="7668"/>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grpSp>
      <p:pic>
        <p:nvPicPr>
          <p:cNvPr id="2" name="59ac1c7548c3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070225" y="320675"/>
            <a:ext cx="609600" cy="609600"/>
          </a:xfrm>
          <a:prstGeom prst="rect">
            <a:avLst/>
          </a:prstGeom>
        </p:spPr>
      </p:pic>
      <p:pic>
        <p:nvPicPr>
          <p:cNvPr id="5" name="图片 4"/>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31475" y="2490516"/>
            <a:ext cx="4560525" cy="4401327"/>
          </a:xfrm>
          <a:prstGeom prst="rect">
            <a:avLst/>
          </a:prstGeom>
        </p:spPr>
      </p:pic>
      <p:sp>
        <p:nvSpPr>
          <p:cNvPr id="6" name="星形: 五角 5"/>
          <p:cNvSpPr/>
          <p:nvPr/>
        </p:nvSpPr>
        <p:spPr>
          <a:xfrm>
            <a:off x="9256532" y="4258017"/>
            <a:ext cx="231673" cy="276176"/>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accent3">
                    <a:lumMod val="60000"/>
                    <a:lumOff val="40000"/>
                  </a:schemeClr>
                </a:solidFill>
              </a:rPr>
              <a:t>激活可能性估计法（</a:t>
            </a:r>
            <a:r>
              <a:rPr lang="en-US" altLang="zh-CN" sz="3200" dirty="0">
                <a:solidFill>
                  <a:schemeClr val="accent3">
                    <a:lumMod val="60000"/>
                    <a:lumOff val="40000"/>
                  </a:schemeClr>
                </a:solidFill>
              </a:rPr>
              <a:t>activation likelihood estimation</a:t>
            </a:r>
            <a:r>
              <a:rPr lang="zh-CN" altLang="en-US" dirty="0">
                <a:solidFill>
                  <a:schemeClr val="accent3">
                    <a:lumMod val="60000"/>
                    <a:lumOff val="40000"/>
                  </a:schemeClr>
                </a:solidFill>
              </a:rPr>
              <a:t>）</a:t>
            </a:r>
          </a:p>
        </p:txBody>
      </p:sp>
      <p:sp>
        <p:nvSpPr>
          <p:cNvPr id="3" name="内容占位符 2"/>
          <p:cNvSpPr>
            <a:spLocks noGrp="1"/>
          </p:cNvSpPr>
          <p:nvPr>
            <p:ph idx="1"/>
          </p:nvPr>
        </p:nvSpPr>
        <p:spPr>
          <a:xfrm>
            <a:off x="838200" y="2141537"/>
            <a:ext cx="10515600" cy="4351338"/>
          </a:xfrm>
        </p:spPr>
        <p:txBody>
          <a:bodyPr/>
          <a:lstStyle/>
          <a:p>
            <a:pPr>
              <a:lnSpc>
                <a:spcPct val="100000"/>
              </a:lnSpc>
            </a:pPr>
            <a:r>
              <a:rPr lang="en-US" altLang="zh-CN" dirty="0">
                <a:latin typeface="+mj-ea"/>
                <a:ea typeface="+mj-ea"/>
              </a:rPr>
              <a:t>ALE</a:t>
            </a:r>
            <a:r>
              <a:rPr lang="zh-CN" altLang="en-US" dirty="0">
                <a:latin typeface="+mj-ea"/>
                <a:ea typeface="+mj-ea"/>
              </a:rPr>
              <a:t>算法的目标是确定那些拥有跨实验一致性的坐标，这些坐标点激活的可能性高于随机的空间分布的可能性。</a:t>
            </a:r>
            <a:endParaRPr lang="en-US" altLang="zh-CN" dirty="0">
              <a:latin typeface="+mj-ea"/>
              <a:ea typeface="+mj-ea"/>
            </a:endParaRPr>
          </a:p>
          <a:p>
            <a:pPr>
              <a:lnSpc>
                <a:spcPct val="100000"/>
              </a:lnSpc>
            </a:pPr>
            <a:r>
              <a:rPr lang="en-US" altLang="zh-CN" dirty="0">
                <a:latin typeface="+mj-ea"/>
                <a:ea typeface="+mj-ea"/>
              </a:rPr>
              <a:t>ALE</a:t>
            </a:r>
            <a:r>
              <a:rPr lang="zh-CN" altLang="en-US" dirty="0">
                <a:latin typeface="+mj-ea"/>
                <a:ea typeface="+mj-ea"/>
              </a:rPr>
              <a:t>的核心的原理是将文献中报告的坐标点当作一个以报告坐标点中中心的</a:t>
            </a:r>
            <a:r>
              <a:rPr lang="en-US" altLang="zh-CN" dirty="0">
                <a:latin typeface="+mj-ea"/>
                <a:ea typeface="+mj-ea"/>
              </a:rPr>
              <a:t>3D</a:t>
            </a:r>
            <a:r>
              <a:rPr lang="zh-CN" altLang="en-US" dirty="0">
                <a:latin typeface="+mj-ea"/>
                <a:ea typeface="+mj-ea"/>
              </a:rPr>
              <a:t>高斯概率分布，从而来模拟每个坐标点上空间分布的不确定性。而这个</a:t>
            </a:r>
            <a:r>
              <a:rPr lang="en-US" altLang="zh-CN" dirty="0">
                <a:latin typeface="+mj-ea"/>
                <a:ea typeface="+mj-ea"/>
              </a:rPr>
              <a:t>3D</a:t>
            </a:r>
            <a:r>
              <a:rPr lang="zh-CN" altLang="en-US" dirty="0">
                <a:latin typeface="+mj-ea"/>
                <a:ea typeface="+mj-ea"/>
              </a:rPr>
              <a:t>高斯分布的半径，则由实证数据中被试间和大脑模板之间的变异来决定。</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accent3">
                    <a:lumMod val="60000"/>
                    <a:lumOff val="40000"/>
                  </a:schemeClr>
                </a:solidFill>
              </a:rPr>
              <a:t>激活可能性估计法（</a:t>
            </a:r>
            <a:r>
              <a:rPr lang="en-US" altLang="zh-CN" sz="3200" dirty="0">
                <a:solidFill>
                  <a:schemeClr val="accent3">
                    <a:lumMod val="60000"/>
                    <a:lumOff val="40000"/>
                  </a:schemeClr>
                </a:solidFill>
              </a:rPr>
              <a:t>activation likelihood estimation</a:t>
            </a:r>
            <a:r>
              <a:rPr lang="zh-CN" altLang="en-US" dirty="0">
                <a:solidFill>
                  <a:schemeClr val="accent3">
                    <a:lumMod val="60000"/>
                    <a:lumOff val="40000"/>
                  </a:schemeClr>
                </a:solidFill>
              </a:rPr>
              <a:t>）</a:t>
            </a:r>
          </a:p>
        </p:txBody>
      </p:sp>
      <p:sp>
        <p:nvSpPr>
          <p:cNvPr id="3" name="内容占位符 2"/>
          <p:cNvSpPr>
            <a:spLocks noGrp="1"/>
          </p:cNvSpPr>
          <p:nvPr>
            <p:ph idx="1"/>
          </p:nvPr>
        </p:nvSpPr>
        <p:spPr>
          <a:xfrm>
            <a:off x="685210" y="1825625"/>
            <a:ext cx="11107994" cy="5032375"/>
          </a:xfrm>
        </p:spPr>
        <p:txBody>
          <a:bodyPr>
            <a:normAutofit/>
          </a:bodyPr>
          <a:lstStyle/>
          <a:p>
            <a:pPr indent="228600">
              <a:lnSpc>
                <a:spcPct val="150000"/>
              </a:lnSpc>
            </a:pPr>
            <a:r>
              <a:rPr lang="zh-CN" altLang="en-US" sz="2400" dirty="0">
                <a:latin typeface="+mj-ea"/>
                <a:ea typeface="+mj-ea"/>
              </a:rPr>
              <a:t>所有坐标点的激活概率均在体素水平进行联合，形成一个模型化的激活图（</a:t>
            </a:r>
            <a:r>
              <a:rPr lang="en-US" altLang="zh-CN" sz="2400" dirty="0">
                <a:latin typeface="+mj-ea"/>
                <a:ea typeface="+mj-ea"/>
              </a:rPr>
              <a:t>modeled activation, MA</a:t>
            </a:r>
            <a:r>
              <a:rPr lang="zh-CN" altLang="en-US" sz="2400" dirty="0">
                <a:latin typeface="+mj-ea"/>
                <a:ea typeface="+mj-ea"/>
              </a:rPr>
              <a:t>）。对每个坐标点的</a:t>
            </a:r>
            <a:r>
              <a:rPr lang="en-US" altLang="zh-CN" sz="2400" dirty="0">
                <a:latin typeface="+mj-ea"/>
                <a:ea typeface="+mj-ea"/>
              </a:rPr>
              <a:t>MA</a:t>
            </a:r>
            <a:r>
              <a:rPr lang="zh-CN" altLang="en-US" sz="2400" dirty="0">
                <a:latin typeface="+mj-ea"/>
                <a:ea typeface="+mj-ea"/>
              </a:rPr>
              <a:t>图进行联合，得到一个激活可能性的结果图，其中每个体素上均有激活可能性的估计值</a:t>
            </a:r>
            <a:r>
              <a:rPr lang="en-US" altLang="zh-CN" sz="2400" dirty="0">
                <a:latin typeface="+mj-ea"/>
                <a:ea typeface="+mj-ea"/>
              </a:rPr>
              <a:t>(activation likelihood estimation, ALE)</a:t>
            </a:r>
            <a:r>
              <a:rPr lang="zh-CN" altLang="en-US" sz="2400" dirty="0">
                <a:latin typeface="+mj-ea"/>
                <a:ea typeface="+mj-ea"/>
              </a:rPr>
              <a:t>的量化值。将</a:t>
            </a:r>
            <a:r>
              <a:rPr lang="en-US" altLang="zh-CN" sz="2400" dirty="0">
                <a:latin typeface="+mj-ea"/>
                <a:ea typeface="+mj-ea"/>
              </a:rPr>
              <a:t>ALE</a:t>
            </a:r>
            <a:r>
              <a:rPr lang="zh-CN" altLang="en-US" sz="2400" dirty="0">
                <a:latin typeface="+mj-ea"/>
                <a:ea typeface="+mj-ea"/>
              </a:rPr>
              <a:t>得分将与一个通过</a:t>
            </a:r>
            <a:r>
              <a:rPr lang="en-US" altLang="zh-CN" sz="2400" dirty="0">
                <a:latin typeface="+mj-ea"/>
                <a:ea typeface="+mj-ea"/>
              </a:rPr>
              <a:t>permutation</a:t>
            </a:r>
            <a:r>
              <a:rPr lang="zh-CN" altLang="en-US" sz="2400" dirty="0">
                <a:latin typeface="+mj-ea"/>
                <a:ea typeface="+mj-ea"/>
              </a:rPr>
              <a:t>得到的零分布进行比较</a:t>
            </a:r>
            <a:r>
              <a:rPr lang="en-US" altLang="zh-CN" sz="2400" dirty="0">
                <a:latin typeface="+mj-ea"/>
                <a:ea typeface="+mj-ea"/>
              </a:rPr>
              <a:t>,</a:t>
            </a:r>
            <a:r>
              <a:rPr lang="zh-CN" altLang="en-US" sz="2400" dirty="0">
                <a:latin typeface="+mj-ea"/>
                <a:ea typeface="+mj-ea"/>
              </a:rPr>
              <a:t>然后得到一个关于真实的激活可能性是否高于零分布下激活可能性的</a:t>
            </a:r>
            <a:r>
              <a:rPr lang="en-US" altLang="zh-CN" sz="2400" dirty="0">
                <a:latin typeface="+mj-ea"/>
                <a:ea typeface="+mj-ea"/>
              </a:rPr>
              <a:t>p</a:t>
            </a:r>
            <a:r>
              <a:rPr lang="zh-CN" altLang="en-US" sz="2400" dirty="0">
                <a:latin typeface="+mj-ea"/>
                <a:ea typeface="+mj-ea"/>
              </a:rPr>
              <a:t>值。为了校正多重比较的问题，采用</a:t>
            </a:r>
            <a:r>
              <a:rPr lang="en-US" altLang="zh-CN" sz="2400" dirty="0">
                <a:latin typeface="+mj-ea"/>
                <a:ea typeface="+mj-ea"/>
              </a:rPr>
              <a:t>Cluster-level p&lt;0.05</a:t>
            </a:r>
            <a:r>
              <a:rPr lang="zh-CN" altLang="en-US" sz="2400" dirty="0">
                <a:latin typeface="+mj-ea"/>
                <a:ea typeface="+mj-ea"/>
              </a:rPr>
              <a:t>校正方法</a:t>
            </a:r>
            <a:r>
              <a:rPr lang="en-US" altLang="zh-CN" sz="2400" dirty="0">
                <a:latin typeface="+mj-ea"/>
                <a:ea typeface="+mj-ea"/>
              </a:rPr>
              <a:t>(Eickhoff et al., 2012)</a:t>
            </a:r>
            <a:r>
              <a:rPr lang="zh-CN" altLang="en-US" sz="2400" dirty="0">
                <a:latin typeface="+mj-ea"/>
                <a:ea typeface="+mj-ea"/>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2950" y="205094"/>
            <a:ext cx="10515600" cy="1325563"/>
          </a:xfrm>
        </p:spPr>
        <p:txBody>
          <a:bodyPr/>
          <a:lstStyle/>
          <a:p>
            <a:r>
              <a:rPr lang="zh-CN" altLang="en-US" dirty="0">
                <a:solidFill>
                  <a:schemeClr val="accent3">
                    <a:lumMod val="60000"/>
                    <a:lumOff val="40000"/>
                  </a:schemeClr>
                </a:solidFill>
              </a:rPr>
              <a:t>对单个元分析的联合分布以及对比分析</a:t>
            </a:r>
          </a:p>
        </p:txBody>
      </p:sp>
      <p:sp>
        <p:nvSpPr>
          <p:cNvPr id="3" name="内容占位符 2"/>
          <p:cNvSpPr>
            <a:spLocks noGrp="1"/>
          </p:cNvSpPr>
          <p:nvPr>
            <p:ph idx="1"/>
          </p:nvPr>
        </p:nvSpPr>
        <p:spPr>
          <a:xfrm>
            <a:off x="742950" y="1825625"/>
            <a:ext cx="11107994" cy="5032375"/>
          </a:xfrm>
        </p:spPr>
        <p:txBody>
          <a:bodyPr>
            <a:normAutofit/>
          </a:bodyPr>
          <a:lstStyle/>
          <a:p>
            <a:pPr indent="228600">
              <a:lnSpc>
                <a:spcPct val="150000"/>
              </a:lnSpc>
            </a:pPr>
            <a:r>
              <a:rPr lang="zh-CN" altLang="en-US" sz="2400" dirty="0">
                <a:latin typeface="+mj-ea"/>
                <a:ea typeface="+mj-ea"/>
              </a:rPr>
              <a:t>自我参照与道德判断之间的差别则通过先分别计算出两种条件下的</a:t>
            </a:r>
            <a:r>
              <a:rPr lang="en-US" altLang="zh-CN" sz="2400" dirty="0">
                <a:latin typeface="+mj-ea"/>
                <a:ea typeface="+mj-ea"/>
              </a:rPr>
              <a:t>ALE</a:t>
            </a:r>
            <a:r>
              <a:rPr lang="zh-CN" altLang="en-US" sz="2400" dirty="0">
                <a:latin typeface="+mj-ea"/>
                <a:ea typeface="+mj-ea"/>
              </a:rPr>
              <a:t>图，然后在体素水平上对两种条件下的</a:t>
            </a:r>
            <a:r>
              <a:rPr lang="en-US" altLang="zh-CN" sz="2400" dirty="0">
                <a:latin typeface="+mj-ea"/>
                <a:ea typeface="+mj-ea"/>
              </a:rPr>
              <a:t>ALE</a:t>
            </a:r>
            <a:r>
              <a:rPr lang="zh-CN" altLang="en-US" sz="2400" dirty="0">
                <a:latin typeface="+mj-ea"/>
                <a:ea typeface="+mj-ea"/>
              </a:rPr>
              <a:t>图相减，得到两种条件差别的</a:t>
            </a:r>
            <a:r>
              <a:rPr lang="en-US" altLang="zh-CN" sz="2400" dirty="0">
                <a:latin typeface="+mj-ea"/>
                <a:ea typeface="+mj-ea"/>
              </a:rPr>
              <a:t>ALE</a:t>
            </a:r>
            <a:r>
              <a:rPr lang="zh-CN" altLang="en-US" sz="2400" dirty="0">
                <a:latin typeface="+mj-ea"/>
                <a:ea typeface="+mj-ea"/>
              </a:rPr>
              <a:t>图。随后，也使用随机</a:t>
            </a:r>
            <a:r>
              <a:rPr lang="en-US" altLang="zh-CN" sz="2400" dirty="0">
                <a:latin typeface="+mj-ea"/>
                <a:ea typeface="+mj-ea"/>
              </a:rPr>
              <a:t>permutation</a:t>
            </a:r>
            <a:r>
              <a:rPr lang="zh-CN" altLang="en-US" sz="2400" dirty="0">
                <a:latin typeface="+mj-ea"/>
                <a:ea typeface="+mj-ea"/>
              </a:rPr>
              <a:t>的方法来得到两者</a:t>
            </a:r>
            <a:r>
              <a:rPr lang="en-US" altLang="zh-CN" sz="2400" dirty="0">
                <a:latin typeface="+mj-ea"/>
                <a:ea typeface="+mj-ea"/>
              </a:rPr>
              <a:t>ALE</a:t>
            </a:r>
            <a:r>
              <a:rPr lang="zh-CN" altLang="en-US" sz="2400" dirty="0">
                <a:latin typeface="+mj-ea"/>
                <a:ea typeface="+mj-ea"/>
              </a:rPr>
              <a:t>差异图的零分布，然后比较真实的差异值与差异值的零分布图，从而得到真正的差异值。对于差异图的多重比较校正，我们采用了</a:t>
            </a:r>
            <a:r>
              <a:rPr lang="en-US" altLang="zh-CN" sz="2400" dirty="0">
                <a:latin typeface="+mj-ea"/>
                <a:ea typeface="+mj-ea"/>
              </a:rPr>
              <a:t>p &lt; 0.01 (FDR</a:t>
            </a:r>
            <a:r>
              <a:rPr lang="zh-CN" altLang="en-US" sz="2400" dirty="0">
                <a:latin typeface="+mj-ea"/>
                <a:ea typeface="+mj-ea"/>
              </a:rPr>
              <a:t>校正</a:t>
            </a:r>
            <a:r>
              <a:rPr lang="en-US" altLang="zh-CN" sz="2400" dirty="0">
                <a:latin typeface="+mj-ea"/>
                <a:ea typeface="+mj-ea"/>
              </a:rPr>
              <a:t>)</a:t>
            </a:r>
            <a:r>
              <a:rPr lang="zh-CN" altLang="en-US" sz="2400" dirty="0">
                <a:latin typeface="+mj-ea"/>
                <a:ea typeface="+mj-ea"/>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2950" y="205094"/>
            <a:ext cx="10515600" cy="1325563"/>
          </a:xfrm>
        </p:spPr>
        <p:txBody>
          <a:bodyPr/>
          <a:lstStyle/>
          <a:p>
            <a:r>
              <a:rPr lang="zh-CN" altLang="en-US" dirty="0">
                <a:solidFill>
                  <a:schemeClr val="accent3">
                    <a:lumMod val="60000"/>
                    <a:lumOff val="40000"/>
                  </a:schemeClr>
                </a:solidFill>
              </a:rPr>
              <a:t>数据的可视化</a:t>
            </a:r>
          </a:p>
        </p:txBody>
      </p:sp>
      <p:sp>
        <p:nvSpPr>
          <p:cNvPr id="3" name="内容占位符 2"/>
          <p:cNvSpPr>
            <a:spLocks noGrp="1"/>
          </p:cNvSpPr>
          <p:nvPr>
            <p:ph idx="1"/>
          </p:nvPr>
        </p:nvSpPr>
        <p:spPr>
          <a:xfrm>
            <a:off x="542003" y="1966394"/>
            <a:ext cx="11107994" cy="5032375"/>
          </a:xfrm>
        </p:spPr>
        <p:txBody>
          <a:bodyPr>
            <a:normAutofit/>
          </a:bodyPr>
          <a:lstStyle/>
          <a:p>
            <a:pPr indent="228600">
              <a:lnSpc>
                <a:spcPct val="150000"/>
              </a:lnSpc>
            </a:pPr>
            <a:r>
              <a:rPr lang="zh-CN" altLang="en-US" sz="2400" dirty="0">
                <a:latin typeface="+mj-ea"/>
                <a:ea typeface="+mj-ea"/>
              </a:rPr>
              <a:t>所有元分析得到的大脑区域对应的生理解剖位置均使用人脑的细胞构筑可能性图（</a:t>
            </a:r>
            <a:r>
              <a:rPr lang="en-US" altLang="zh-CN" sz="2400" dirty="0">
                <a:latin typeface="+mj-ea"/>
                <a:ea typeface="+mj-ea"/>
              </a:rPr>
              <a:t>probabilistic cytoarchitectonic maps</a:t>
            </a:r>
            <a:r>
              <a:rPr lang="zh-CN" altLang="en-US" sz="2400" dirty="0">
                <a:latin typeface="+mj-ea"/>
                <a:ea typeface="+mj-ea"/>
              </a:rPr>
              <a:t>）进行定位</a:t>
            </a:r>
            <a:r>
              <a:rPr lang="en-US" altLang="zh-CN" sz="2400" dirty="0">
                <a:latin typeface="+mj-ea"/>
                <a:ea typeface="+mj-ea"/>
              </a:rPr>
              <a:t>(Eickhoff et al., 2005; Eickhoff et al., 2006; Eickhoff et al., 2007)</a:t>
            </a:r>
            <a:r>
              <a:rPr lang="zh-CN" altLang="en-US" sz="2400" dirty="0">
                <a:latin typeface="+mj-ea"/>
                <a:ea typeface="+mj-ea"/>
              </a:rPr>
              <a:t>。</a:t>
            </a:r>
            <a:r>
              <a:rPr lang="en-US" altLang="zh-CN" sz="2400" dirty="0" err="1">
                <a:latin typeface="+mj-ea"/>
                <a:ea typeface="+mj-ea"/>
              </a:rPr>
              <a:t>BrainNet</a:t>
            </a:r>
            <a:r>
              <a:rPr lang="en-US" altLang="zh-CN" sz="2400" dirty="0">
                <a:latin typeface="+mj-ea"/>
                <a:ea typeface="+mj-ea"/>
              </a:rPr>
              <a:t> Viewer(Xia et al., 2013)</a:t>
            </a:r>
            <a:r>
              <a:rPr lang="zh-CN" altLang="en-US" sz="2400" dirty="0">
                <a:latin typeface="+mj-ea"/>
                <a:ea typeface="+mj-ea"/>
              </a:rPr>
              <a:t>被用来可视化元分析的结果。</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3"/>
          <a:stretch>
            <a:fillRect/>
          </a:stretch>
        </p:blipFill>
        <p:spPr>
          <a:xfrm>
            <a:off x="4745355" y="-588645"/>
            <a:ext cx="12060555" cy="8474075"/>
          </a:xfrm>
          <a:prstGeom prst="rect">
            <a:avLst/>
          </a:prstGeom>
        </p:spPr>
      </p:pic>
      <p:sp>
        <p:nvSpPr>
          <p:cNvPr id="5" name="文本框 4"/>
          <p:cNvSpPr txBox="1"/>
          <p:nvPr/>
        </p:nvSpPr>
        <p:spPr>
          <a:xfrm>
            <a:off x="1038225" y="1470025"/>
            <a:ext cx="2301875" cy="1861185"/>
          </a:xfrm>
          <a:prstGeom prst="rect">
            <a:avLst/>
          </a:prstGeom>
          <a:noFill/>
        </p:spPr>
        <p:txBody>
          <a:bodyPr wrap="square" rtlCol="0">
            <a:spAutoFit/>
          </a:bodyPr>
          <a:lstStyle/>
          <a:p>
            <a:pPr algn="l"/>
            <a:r>
              <a:rPr lang="en-US" altLang="zh-CN" sz="11500">
                <a:ln>
                  <a:solidFill>
                    <a:srgbClr val="383987"/>
                  </a:solidFill>
                </a:ln>
                <a:noFill/>
                <a:latin typeface="Agency FB" panose="020B0503020202020204" charset="0"/>
              </a:rPr>
              <a:t>03</a:t>
            </a:r>
          </a:p>
        </p:txBody>
      </p:sp>
      <p:sp>
        <p:nvSpPr>
          <p:cNvPr id="6" name="文本框 5"/>
          <p:cNvSpPr txBox="1"/>
          <p:nvPr/>
        </p:nvSpPr>
        <p:spPr>
          <a:xfrm>
            <a:off x="2670379" y="2163220"/>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结果</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Tree>
  </p:cSld>
  <p:clrMapOvr>
    <a:masterClrMapping/>
  </p:clrMapOvr>
  <p:transition spd="slow" advClick="0" advTm="200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214562" y="2165362"/>
            <a:ext cx="2266315" cy="368300"/>
          </a:xfrm>
          <a:prstGeom prst="rect">
            <a:avLst/>
          </a:prstGeom>
          <a:noFill/>
        </p:spPr>
        <p:txBody>
          <a:bodyPr wrap="none" rtlCol="0">
            <a:spAutoFit/>
          </a:bodyPr>
          <a:lstStyle/>
          <a:p>
            <a:pPr algn="l"/>
            <a:r>
              <a:rPr lang="en-US" altLang="zh-CN" b="1" noProof="0" dirty="0">
                <a:ln>
                  <a:noFill/>
                </a:ln>
                <a:solidFill>
                  <a:schemeClr val="bg1"/>
                </a:solidFill>
                <a:uLnTx/>
                <a:uFillTx/>
                <a:ea typeface="方正舒体" panose="02010601030101010101" pitchFamily="2" charset="-122"/>
                <a:sym typeface="+mn-ea"/>
              </a:rPr>
              <a:t>ADD YOUR TEXT HERE</a:t>
            </a:r>
            <a:endParaRPr lang="en-US" altLang="zh-CN" b="1" noProof="0" dirty="0">
              <a:ln>
                <a:noFill/>
              </a:ln>
              <a:solidFill>
                <a:schemeClr val="bg1"/>
              </a:solidFill>
              <a:uLnTx/>
              <a:uFillTx/>
              <a:latin typeface="微软雅黑" panose="020B0503020204020204" charset="-122"/>
              <a:ea typeface="方正舒体" panose="02010601030101010101" pitchFamily="2" charset="-122"/>
              <a:sym typeface="+mn-ea"/>
            </a:endParaRPr>
          </a:p>
        </p:txBody>
      </p:sp>
      <p:sp>
        <p:nvSpPr>
          <p:cNvPr id="16" name="文本框 15"/>
          <p:cNvSpPr txBox="1"/>
          <p:nvPr/>
        </p:nvSpPr>
        <p:spPr>
          <a:xfrm>
            <a:off x="2214562" y="3411220"/>
            <a:ext cx="7762875" cy="7562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fontAlgn="auto">
              <a:lnSpc>
                <a:spcPct val="150000"/>
              </a:lnSpc>
            </a:pPr>
            <a:r>
              <a:rPr lang="zh-CN" altLang="en-US" sz="1000" dirty="0">
                <a:solidFill>
                  <a:schemeClr val="bg1"/>
                </a:solidFill>
                <a:latin typeface="Arial" panose="020B0604020202020204" pitchFamily="34" charset="0"/>
                <a:ea typeface="微软雅黑" panose="020B0503020204020204" charset="-122"/>
                <a:sym typeface="Arial" panose="020B0604020202020204" pitchFamily="34" charset="0"/>
              </a:rPr>
              <a:t>Click here to enter your text</a:t>
            </a:r>
            <a:r>
              <a:rPr lang="en-US" altLang="zh-CN" sz="1000" dirty="0">
                <a:solidFill>
                  <a:schemeClr val="bg1"/>
                </a:solidFill>
                <a:latin typeface="Arial" panose="020B0604020202020204" pitchFamily="34" charset="0"/>
                <a:ea typeface="微软雅黑" panose="020B0503020204020204" charset="-122"/>
                <a:sym typeface="Arial" panose="020B0604020202020204" pitchFamily="34" charset="0"/>
              </a:rPr>
              <a:t>.</a:t>
            </a:r>
            <a:r>
              <a:rPr lang="zh-CN" altLang="en-US" sz="1000" dirty="0">
                <a:solidFill>
                  <a:schemeClr val="bg1"/>
                </a:solidFill>
                <a:latin typeface="Arial" panose="020B0604020202020204" pitchFamily="34" charset="0"/>
                <a:ea typeface="微软雅黑" panose="020B0503020204020204" charset="-122"/>
                <a:sym typeface="Arial" panose="020B0604020202020204" pitchFamily="34" charset="0"/>
              </a:rPr>
              <a:t>Click here to enter your text</a:t>
            </a:r>
            <a:r>
              <a:rPr lang="en-US" altLang="zh-CN" sz="1000" dirty="0">
                <a:solidFill>
                  <a:schemeClr val="bg1"/>
                </a:solidFill>
                <a:latin typeface="Arial" panose="020B0604020202020204" pitchFamily="34" charset="0"/>
                <a:ea typeface="微软雅黑" panose="020B0503020204020204" charset="-122"/>
                <a:sym typeface="Arial" panose="020B0604020202020204" pitchFamily="34" charset="0"/>
              </a:rPr>
              <a:t>.</a:t>
            </a:r>
            <a:r>
              <a:rPr lang="zh-CN" altLang="en-US" sz="1000" dirty="0">
                <a:solidFill>
                  <a:schemeClr val="bg1"/>
                </a:solidFill>
                <a:latin typeface="Arial" panose="020B0604020202020204" pitchFamily="34" charset="0"/>
                <a:ea typeface="微软雅黑" panose="020B0503020204020204" charset="-122"/>
                <a:sym typeface="Arial" panose="020B0604020202020204" pitchFamily="34" charset="0"/>
              </a:rPr>
              <a:t>Click here to enter your text</a:t>
            </a:r>
            <a:r>
              <a:rPr lang="en-US" altLang="zh-CN" sz="1000" dirty="0">
                <a:solidFill>
                  <a:schemeClr val="bg1"/>
                </a:solidFill>
                <a:latin typeface="Arial" panose="020B0604020202020204" pitchFamily="34" charset="0"/>
                <a:ea typeface="微软雅黑" panose="020B0503020204020204" charset="-122"/>
                <a:sym typeface="Arial" panose="020B0604020202020204" pitchFamily="34" charset="0"/>
              </a:rPr>
              <a:t>.</a:t>
            </a:r>
            <a:r>
              <a:rPr lang="zh-CN" altLang="en-US" sz="1000" dirty="0">
                <a:solidFill>
                  <a:schemeClr val="bg1"/>
                </a:solidFill>
                <a:latin typeface="Arial" panose="020B0604020202020204" pitchFamily="34" charset="0"/>
                <a:ea typeface="微软雅黑" panose="020B0503020204020204" charset="-122"/>
                <a:sym typeface="Arial" panose="020B0604020202020204" pitchFamily="34" charset="0"/>
              </a:rPr>
              <a:t>Click here to enter your text</a:t>
            </a:r>
            <a:r>
              <a:rPr lang="en-US" altLang="zh-CN" sz="1000" dirty="0">
                <a:solidFill>
                  <a:schemeClr val="bg1"/>
                </a:solidFill>
                <a:latin typeface="Arial" panose="020B0604020202020204" pitchFamily="34" charset="0"/>
                <a:ea typeface="微软雅黑" panose="020B0503020204020204" charset="-122"/>
                <a:sym typeface="Arial" panose="020B0604020202020204" pitchFamily="34" charset="0"/>
              </a:rPr>
              <a:t>.</a:t>
            </a:r>
            <a:r>
              <a:rPr lang="zh-CN" altLang="en-US" sz="1000" dirty="0">
                <a:solidFill>
                  <a:schemeClr val="bg1"/>
                </a:solidFill>
                <a:latin typeface="Arial" panose="020B0604020202020204" pitchFamily="34" charset="0"/>
                <a:ea typeface="微软雅黑" panose="020B0503020204020204" charset="-122"/>
                <a:sym typeface="Arial" panose="020B0604020202020204" pitchFamily="34" charset="0"/>
              </a:rPr>
              <a:t>Click here to enter your text</a:t>
            </a:r>
            <a:r>
              <a:rPr lang="en-US" altLang="zh-CN" sz="1000" dirty="0">
                <a:solidFill>
                  <a:schemeClr val="bg1"/>
                </a:solidFill>
                <a:latin typeface="Arial" panose="020B0604020202020204" pitchFamily="34" charset="0"/>
                <a:ea typeface="微软雅黑" panose="020B0503020204020204" charset="-122"/>
                <a:sym typeface="Arial" panose="020B0604020202020204" pitchFamily="34" charset="0"/>
              </a:rPr>
              <a:t>.</a:t>
            </a:r>
            <a:r>
              <a:rPr lang="zh-CN" altLang="en-US" sz="1000" dirty="0">
                <a:solidFill>
                  <a:schemeClr val="bg1"/>
                </a:solidFill>
                <a:latin typeface="Arial" panose="020B0604020202020204" pitchFamily="34" charset="0"/>
                <a:ea typeface="微软雅黑" panose="020B0503020204020204" charset="-122"/>
                <a:sym typeface="Arial" panose="020B0604020202020204" pitchFamily="34" charset="0"/>
              </a:rPr>
              <a:t>Click here to enter your text</a:t>
            </a:r>
            <a:r>
              <a:rPr lang="en-US" altLang="zh-CN" sz="1000" dirty="0">
                <a:solidFill>
                  <a:schemeClr val="bg1"/>
                </a:solidFill>
                <a:latin typeface="Arial" panose="020B0604020202020204" pitchFamily="34" charset="0"/>
                <a:ea typeface="微软雅黑" panose="020B0503020204020204" charset="-122"/>
                <a:sym typeface="Arial" panose="020B0604020202020204" pitchFamily="34" charset="0"/>
              </a:rPr>
              <a:t>.</a:t>
            </a:r>
            <a:r>
              <a:rPr lang="zh-CN" altLang="en-US" sz="1000" dirty="0">
                <a:solidFill>
                  <a:schemeClr val="bg1"/>
                </a:solidFill>
                <a:latin typeface="Arial" panose="020B0604020202020204" pitchFamily="34" charset="0"/>
                <a:ea typeface="微软雅黑" panose="020B0503020204020204" charset="-122"/>
                <a:sym typeface="Arial" panose="020B0604020202020204" pitchFamily="34" charset="0"/>
              </a:rPr>
              <a:t>Click here to enter your text</a:t>
            </a:r>
            <a:r>
              <a:rPr lang="en-US" altLang="zh-CN" sz="1000" dirty="0">
                <a:solidFill>
                  <a:schemeClr val="bg1"/>
                </a:solidFill>
                <a:latin typeface="Arial" panose="020B0604020202020204" pitchFamily="34" charset="0"/>
                <a:ea typeface="微软雅黑" panose="020B0503020204020204" charset="-122"/>
                <a:sym typeface="Arial" panose="020B0604020202020204" pitchFamily="34" charset="0"/>
              </a:rPr>
              <a:t>.</a:t>
            </a:r>
            <a:r>
              <a:rPr lang="zh-CN" altLang="en-US" sz="1000" dirty="0">
                <a:solidFill>
                  <a:schemeClr val="bg1"/>
                </a:solidFill>
                <a:latin typeface="Arial" panose="020B0604020202020204" pitchFamily="34" charset="0"/>
                <a:ea typeface="微软雅黑" panose="020B0503020204020204" charset="-122"/>
                <a:sym typeface="Arial" panose="020B0604020202020204" pitchFamily="34" charset="0"/>
              </a:rPr>
              <a:t>Click here to enter your text</a:t>
            </a:r>
            <a:r>
              <a:rPr lang="en-US" altLang="zh-CN" sz="1000" dirty="0">
                <a:solidFill>
                  <a:schemeClr val="bg1"/>
                </a:solidFill>
                <a:latin typeface="Arial" panose="020B0604020202020204" pitchFamily="34" charset="0"/>
                <a:ea typeface="微软雅黑" panose="020B0503020204020204" charset="-122"/>
                <a:sym typeface="Arial" panose="020B0604020202020204" pitchFamily="34" charset="0"/>
              </a:rPr>
              <a:t>.</a:t>
            </a:r>
            <a:r>
              <a:rPr lang="zh-CN" altLang="en-US" sz="1000" dirty="0">
                <a:solidFill>
                  <a:schemeClr val="bg1"/>
                </a:solidFill>
                <a:latin typeface="Arial" panose="020B0604020202020204" pitchFamily="34" charset="0"/>
                <a:ea typeface="微软雅黑" panose="020B0503020204020204" charset="-122"/>
                <a:sym typeface="Arial" panose="020B0604020202020204" pitchFamily="34" charset="0"/>
              </a:rPr>
              <a:t>Click here to enter your text</a:t>
            </a:r>
            <a:r>
              <a:rPr lang="en-US" altLang="zh-CN" sz="1000" dirty="0">
                <a:solidFill>
                  <a:schemeClr val="bg1"/>
                </a:solidFill>
                <a:latin typeface="Arial" panose="020B0604020202020204" pitchFamily="34" charset="0"/>
                <a:ea typeface="微软雅黑" panose="020B0503020204020204" charset="-122"/>
                <a:sym typeface="Arial" panose="020B0604020202020204" pitchFamily="34" charset="0"/>
              </a:rPr>
              <a:t>.</a:t>
            </a:r>
            <a:r>
              <a:rPr lang="zh-CN" altLang="en-US" sz="1000" dirty="0">
                <a:solidFill>
                  <a:schemeClr val="bg1"/>
                </a:solidFill>
                <a:latin typeface="Arial" panose="020B0604020202020204" pitchFamily="34" charset="0"/>
                <a:ea typeface="微软雅黑" panose="020B0503020204020204" charset="-122"/>
                <a:sym typeface="Arial" panose="020B0604020202020204" pitchFamily="34" charset="0"/>
              </a:rPr>
              <a:t>Click here to enter your text</a:t>
            </a:r>
            <a:r>
              <a:rPr lang="en-US" altLang="zh-CN" sz="1000" dirty="0">
                <a:solidFill>
                  <a:schemeClr val="bg1"/>
                </a:solidFill>
                <a:latin typeface="Arial" panose="020B0604020202020204" pitchFamily="34" charset="0"/>
                <a:ea typeface="微软雅黑" panose="020B0503020204020204" charset="-122"/>
                <a:sym typeface="Arial" panose="020B0604020202020204" pitchFamily="34" charset="0"/>
              </a:rPr>
              <a:t>.</a:t>
            </a:r>
            <a:endParaRPr lang="en-US" altLang="zh-CN" sz="1000" kern="0" noProof="0" dirty="0">
              <a:ln>
                <a:noFill/>
              </a:ln>
              <a:solidFill>
                <a:schemeClr val="bg1"/>
              </a:solidFill>
              <a:uLnTx/>
              <a:uFillTx/>
              <a:latin typeface="Arial" panose="020B0604020202020204" pitchFamily="34" charset="0"/>
              <a:ea typeface="微软雅黑" panose="020B0503020204020204" charset="-122"/>
              <a:sym typeface="Arial" panose="020B0604020202020204" pitchFamily="34" charset="0"/>
            </a:endParaRPr>
          </a:p>
        </p:txBody>
      </p:sp>
      <p:sp>
        <p:nvSpPr>
          <p:cNvPr id="2" name="文本框 1"/>
          <p:cNvSpPr txBox="1"/>
          <p:nvPr/>
        </p:nvSpPr>
        <p:spPr>
          <a:xfrm>
            <a:off x="1156969" y="266746"/>
            <a:ext cx="4381500" cy="738664"/>
          </a:xfrm>
          <a:prstGeom prst="rect">
            <a:avLst/>
          </a:prstGeom>
          <a:noFill/>
        </p:spPr>
        <p:txBody>
          <a:bodyPr wrap="square" rtlCol="0">
            <a:spAutoFit/>
          </a:bodyPr>
          <a:lstStyle/>
          <a:p>
            <a:r>
              <a:rPr lang="zh-CN" altLang="zh-CN" sz="2400" b="1" kern="100" dirty="0">
                <a:solidFill>
                  <a:schemeClr val="accent3">
                    <a:lumMod val="60000"/>
                    <a:lumOff val="40000"/>
                  </a:schemeClr>
                </a:solidFill>
                <a:latin typeface="Times New Roman" panose="02020603050405020304" pitchFamily="18" charset="0"/>
                <a:ea typeface="黑体" panose="02010609060101010101" pitchFamily="49" charset="-122"/>
                <a:cs typeface="Times New Roman" panose="02020603050405020304" pitchFamily="18" charset="0"/>
              </a:rPr>
              <a:t>纳入的文献</a:t>
            </a:r>
            <a:endParaRPr lang="zh-CN" altLang="zh-CN" sz="2400" b="1" kern="100" dirty="0">
              <a:solidFill>
                <a:schemeClr val="accent3">
                  <a:lumMod val="60000"/>
                  <a:lumOff val="40000"/>
                </a:schemeClr>
              </a:solidFill>
              <a:effectLst/>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dirty="0"/>
          </a:p>
        </p:txBody>
      </p:sp>
      <p:sp>
        <p:nvSpPr>
          <p:cNvPr id="22" name="Oval 43"/>
          <p:cNvSpPr>
            <a:spLocks noChangeArrowheads="1"/>
          </p:cNvSpPr>
          <p:nvPr/>
        </p:nvSpPr>
        <p:spPr bwMode="auto">
          <a:xfrm rot="5400000">
            <a:off x="124460" y="88968"/>
            <a:ext cx="909435" cy="913535"/>
          </a:xfrm>
          <a:prstGeom prst="ellipse">
            <a:avLst/>
          </a:prstGeom>
          <a:solidFill>
            <a:srgbClr val="95C1C4"/>
          </a:solidFill>
          <a:ln w="9525" cap="flat">
            <a:noFill/>
            <a:prstDash val="solid"/>
            <a:miter lim="800000"/>
          </a:ln>
        </p:spPr>
        <p:txBody>
          <a:bodyPr vert="horz" wrap="square" lIns="121920" tIns="60960" rIns="121920" bIns="60960" numCol="1" anchor="t" anchorCtr="0" compatLnSpc="1"/>
          <a:lstStyle/>
          <a:p>
            <a:pPr lvl="0" eaLnBrk="1" hangingPunct="1"/>
            <a:endParaRPr sz="2400" dirty="0">
              <a:latin typeface="Calibri" panose="020F0502020204030204" charset="0"/>
              <a:ea typeface="Calibri" panose="020F0502020204030204" charset="0"/>
            </a:endParaRPr>
          </a:p>
        </p:txBody>
      </p:sp>
      <p:sp>
        <p:nvSpPr>
          <p:cNvPr id="23" name="Freeform 28"/>
          <p:cNvSpPr/>
          <p:nvPr/>
        </p:nvSpPr>
        <p:spPr bwMode="auto">
          <a:xfrm>
            <a:off x="384794" y="366579"/>
            <a:ext cx="417732" cy="405302"/>
          </a:xfrm>
          <a:custGeom>
            <a:avLst/>
            <a:gdLst>
              <a:gd name="T0" fmla="*/ 417 w 21600"/>
              <a:gd name="T1" fmla="*/ 102 h 21600"/>
              <a:gd name="T2" fmla="*/ 384 w 21600"/>
              <a:gd name="T3" fmla="*/ 65 h 21600"/>
              <a:gd name="T4" fmla="*/ 316 w 21600"/>
              <a:gd name="T5" fmla="*/ 0 h 21600"/>
              <a:gd name="T6" fmla="*/ 283 w 21600"/>
              <a:gd name="T7" fmla="*/ 33 h 21600"/>
              <a:gd name="T8" fmla="*/ 149 w 21600"/>
              <a:gd name="T9" fmla="*/ 102 h 21600"/>
              <a:gd name="T10" fmla="*/ 0 w 21600"/>
              <a:gd name="T11" fmla="*/ 465 h 21600"/>
              <a:gd name="T12" fmla="*/ 182 w 21600"/>
              <a:gd name="T13" fmla="*/ 265 h 21600"/>
              <a:gd name="T14" fmla="*/ 182 w 21600"/>
              <a:gd name="T15" fmla="*/ 265 h 21600"/>
              <a:gd name="T16" fmla="*/ 197 w 21600"/>
              <a:gd name="T17" fmla="*/ 181 h 21600"/>
              <a:gd name="T18" fmla="*/ 302 w 21600"/>
              <a:gd name="T19" fmla="*/ 181 h 21600"/>
              <a:gd name="T20" fmla="*/ 302 w 21600"/>
              <a:gd name="T21" fmla="*/ 283 h 21600"/>
              <a:gd name="T22" fmla="*/ 216 w 21600"/>
              <a:gd name="T23" fmla="*/ 297 h 21600"/>
              <a:gd name="T24" fmla="*/ 216 w 21600"/>
              <a:gd name="T25" fmla="*/ 297 h 21600"/>
              <a:gd name="T26" fmla="*/ 10 w 21600"/>
              <a:gd name="T27" fmla="*/ 474 h 21600"/>
              <a:gd name="T28" fmla="*/ 384 w 21600"/>
              <a:gd name="T29" fmla="*/ 330 h 21600"/>
              <a:gd name="T30" fmla="*/ 451 w 21600"/>
              <a:gd name="T31" fmla="*/ 200 h 21600"/>
              <a:gd name="T32" fmla="*/ 489 w 21600"/>
              <a:gd name="T33" fmla="*/ 167 h 21600"/>
              <a:gd name="T34" fmla="*/ 417 w 21600"/>
              <a:gd name="T35" fmla="*/ 102 h 21600"/>
              <a:gd name="T36" fmla="*/ 417 w 21600"/>
              <a:gd name="T37" fmla="*/ 102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424" y="4659"/>
                </a:moveTo>
                <a:cubicBezTo>
                  <a:pt x="16941" y="2965"/>
                  <a:pt x="16941" y="2965"/>
                  <a:pt x="16941" y="2965"/>
                </a:cubicBezTo>
                <a:cubicBezTo>
                  <a:pt x="13976" y="0"/>
                  <a:pt x="13976" y="0"/>
                  <a:pt x="13976" y="0"/>
                </a:cubicBezTo>
                <a:cubicBezTo>
                  <a:pt x="13976" y="0"/>
                  <a:pt x="13976" y="0"/>
                  <a:pt x="12494" y="1482"/>
                </a:cubicBezTo>
                <a:cubicBezTo>
                  <a:pt x="11012" y="2965"/>
                  <a:pt x="6565" y="4659"/>
                  <a:pt x="6565" y="4659"/>
                </a:cubicBezTo>
                <a:cubicBezTo>
                  <a:pt x="0" y="21176"/>
                  <a:pt x="0" y="21176"/>
                  <a:pt x="0" y="21176"/>
                </a:cubicBezTo>
                <a:cubicBezTo>
                  <a:pt x="8047" y="12071"/>
                  <a:pt x="8047" y="12071"/>
                  <a:pt x="8047" y="12071"/>
                </a:cubicBezTo>
                <a:cubicBezTo>
                  <a:pt x="7624" y="10800"/>
                  <a:pt x="7835" y="9318"/>
                  <a:pt x="8682" y="8259"/>
                </a:cubicBezTo>
                <a:cubicBezTo>
                  <a:pt x="9953" y="6988"/>
                  <a:pt x="12071" y="6988"/>
                  <a:pt x="13341" y="8259"/>
                </a:cubicBezTo>
                <a:cubicBezTo>
                  <a:pt x="14400" y="9529"/>
                  <a:pt x="14400" y="11647"/>
                  <a:pt x="13341" y="12918"/>
                </a:cubicBezTo>
                <a:cubicBezTo>
                  <a:pt x="12282" y="13765"/>
                  <a:pt x="10800" y="13976"/>
                  <a:pt x="9529" y="13553"/>
                </a:cubicBezTo>
                <a:cubicBezTo>
                  <a:pt x="424" y="21600"/>
                  <a:pt x="424" y="21600"/>
                  <a:pt x="424" y="21600"/>
                </a:cubicBezTo>
                <a:cubicBezTo>
                  <a:pt x="16941" y="15035"/>
                  <a:pt x="16941" y="15035"/>
                  <a:pt x="16941" y="15035"/>
                </a:cubicBezTo>
                <a:cubicBezTo>
                  <a:pt x="16941" y="15035"/>
                  <a:pt x="18424" y="10588"/>
                  <a:pt x="19906" y="9106"/>
                </a:cubicBezTo>
                <a:cubicBezTo>
                  <a:pt x="21600" y="7624"/>
                  <a:pt x="21600" y="7624"/>
                  <a:pt x="21600" y="7624"/>
                </a:cubicBezTo>
                <a:lnTo>
                  <a:pt x="18424" y="4659"/>
                </a:lnTo>
                <a:close/>
                <a:moveTo>
                  <a:pt x="18424" y="4659"/>
                </a:moveTo>
              </a:path>
            </a:pathLst>
          </a:custGeom>
          <a:solidFill>
            <a:srgbClr val="EFEBEC"/>
          </a:solidFill>
          <a:ln>
            <a:noFill/>
          </a:ln>
        </p:spPr>
        <p:txBody>
          <a:bodyPr lIns="0" tIns="0" rIns="0" bIns="0"/>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矩形 2"/>
          <p:cNvSpPr/>
          <p:nvPr/>
        </p:nvSpPr>
        <p:spPr>
          <a:xfrm rot="2706514">
            <a:off x="611830" y="361439"/>
            <a:ext cx="381391" cy="57686"/>
          </a:xfrm>
          <a:prstGeom prst="rect">
            <a:avLst/>
          </a:prstGeom>
          <a:solidFill>
            <a:schemeClr val="bg2"/>
          </a:solidFill>
          <a:ln>
            <a:solidFill>
              <a:srgbClr val="EFE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9"/>
          <p:cNvSpPr/>
          <p:nvPr/>
        </p:nvSpPr>
        <p:spPr>
          <a:xfrm>
            <a:off x="9514719" y="5614758"/>
            <a:ext cx="1844040" cy="574675"/>
          </a:xfrm>
          <a:prstGeom prst="roundRect">
            <a:avLst/>
          </a:prstGeom>
          <a:solidFill>
            <a:srgbClr val="95C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自我参照</a:t>
            </a:r>
          </a:p>
        </p:txBody>
      </p:sp>
      <p:sp>
        <p:nvSpPr>
          <p:cNvPr id="6" name="矩形 5"/>
          <p:cNvSpPr/>
          <p:nvPr/>
        </p:nvSpPr>
        <p:spPr>
          <a:xfrm>
            <a:off x="3602736" y="3429000"/>
            <a:ext cx="265176" cy="209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stretch>
            <a:fillRect/>
          </a:stretch>
        </p:blipFill>
        <p:spPr>
          <a:xfrm>
            <a:off x="1156970" y="772160"/>
            <a:ext cx="7272655" cy="5196205"/>
          </a:xfrm>
          <a:prstGeom prst="rect">
            <a:avLst/>
          </a:prstGeom>
        </p:spPr>
      </p:pic>
    </p:spTree>
  </p:cSld>
  <p:clrMapOvr>
    <a:masterClrMapping/>
  </p:clrMapOvr>
  <p:transition spd="slow" advClick="0" advTm="200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214562" y="2165362"/>
            <a:ext cx="2266315" cy="368300"/>
          </a:xfrm>
          <a:prstGeom prst="rect">
            <a:avLst/>
          </a:prstGeom>
          <a:noFill/>
        </p:spPr>
        <p:txBody>
          <a:bodyPr wrap="none" rtlCol="0">
            <a:spAutoFit/>
          </a:bodyPr>
          <a:lstStyle/>
          <a:p>
            <a:pPr algn="l"/>
            <a:r>
              <a:rPr lang="en-US" altLang="zh-CN" b="1" noProof="0" dirty="0">
                <a:ln>
                  <a:noFill/>
                </a:ln>
                <a:solidFill>
                  <a:schemeClr val="bg1"/>
                </a:solidFill>
                <a:uLnTx/>
                <a:uFillTx/>
                <a:ea typeface="方正舒体" panose="02010601030101010101" pitchFamily="2" charset="-122"/>
                <a:sym typeface="+mn-ea"/>
              </a:rPr>
              <a:t>ADD YOUR TEXT HERE</a:t>
            </a:r>
            <a:endParaRPr lang="en-US" altLang="zh-CN" b="1" noProof="0" dirty="0">
              <a:ln>
                <a:noFill/>
              </a:ln>
              <a:solidFill>
                <a:schemeClr val="bg1"/>
              </a:solidFill>
              <a:uLnTx/>
              <a:uFillTx/>
              <a:latin typeface="微软雅黑" panose="020B0503020204020204" charset="-122"/>
              <a:ea typeface="方正舒体" panose="02010601030101010101" pitchFamily="2" charset="-122"/>
              <a:sym typeface="+mn-ea"/>
            </a:endParaRPr>
          </a:p>
        </p:txBody>
      </p:sp>
      <p:sp>
        <p:nvSpPr>
          <p:cNvPr id="16" name="文本框 15"/>
          <p:cNvSpPr txBox="1"/>
          <p:nvPr/>
        </p:nvSpPr>
        <p:spPr>
          <a:xfrm>
            <a:off x="2214562" y="3411220"/>
            <a:ext cx="7762875" cy="7562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fontAlgn="auto">
              <a:lnSpc>
                <a:spcPct val="150000"/>
              </a:lnSpc>
            </a:pPr>
            <a:r>
              <a:rPr lang="zh-CN" altLang="en-US" sz="1000" dirty="0">
                <a:solidFill>
                  <a:schemeClr val="bg1"/>
                </a:solidFill>
                <a:latin typeface="Arial" panose="020B0604020202020204" pitchFamily="34" charset="0"/>
                <a:ea typeface="微软雅黑" panose="020B0503020204020204" charset="-122"/>
                <a:sym typeface="Arial" panose="020B0604020202020204" pitchFamily="34" charset="0"/>
              </a:rPr>
              <a:t>Click here to enter your text</a:t>
            </a:r>
            <a:r>
              <a:rPr lang="en-US" altLang="zh-CN" sz="1000" dirty="0">
                <a:solidFill>
                  <a:schemeClr val="bg1"/>
                </a:solidFill>
                <a:latin typeface="Arial" panose="020B0604020202020204" pitchFamily="34" charset="0"/>
                <a:ea typeface="微软雅黑" panose="020B0503020204020204" charset="-122"/>
                <a:sym typeface="Arial" panose="020B0604020202020204" pitchFamily="34" charset="0"/>
              </a:rPr>
              <a:t>.</a:t>
            </a:r>
            <a:r>
              <a:rPr lang="zh-CN" altLang="en-US" sz="1000" dirty="0">
                <a:solidFill>
                  <a:schemeClr val="bg1"/>
                </a:solidFill>
                <a:latin typeface="Arial" panose="020B0604020202020204" pitchFamily="34" charset="0"/>
                <a:ea typeface="微软雅黑" panose="020B0503020204020204" charset="-122"/>
                <a:sym typeface="Arial" panose="020B0604020202020204" pitchFamily="34" charset="0"/>
              </a:rPr>
              <a:t>Click here to enter your text</a:t>
            </a:r>
            <a:r>
              <a:rPr lang="en-US" altLang="zh-CN" sz="1000" dirty="0">
                <a:solidFill>
                  <a:schemeClr val="bg1"/>
                </a:solidFill>
                <a:latin typeface="Arial" panose="020B0604020202020204" pitchFamily="34" charset="0"/>
                <a:ea typeface="微软雅黑" panose="020B0503020204020204" charset="-122"/>
                <a:sym typeface="Arial" panose="020B0604020202020204" pitchFamily="34" charset="0"/>
              </a:rPr>
              <a:t>.</a:t>
            </a:r>
            <a:r>
              <a:rPr lang="zh-CN" altLang="en-US" sz="1000" dirty="0">
                <a:solidFill>
                  <a:schemeClr val="bg1"/>
                </a:solidFill>
                <a:latin typeface="Arial" panose="020B0604020202020204" pitchFamily="34" charset="0"/>
                <a:ea typeface="微软雅黑" panose="020B0503020204020204" charset="-122"/>
                <a:sym typeface="Arial" panose="020B0604020202020204" pitchFamily="34" charset="0"/>
              </a:rPr>
              <a:t>Click here to enter your text</a:t>
            </a:r>
            <a:r>
              <a:rPr lang="en-US" altLang="zh-CN" sz="1000" dirty="0">
                <a:solidFill>
                  <a:schemeClr val="bg1"/>
                </a:solidFill>
                <a:latin typeface="Arial" panose="020B0604020202020204" pitchFamily="34" charset="0"/>
                <a:ea typeface="微软雅黑" panose="020B0503020204020204" charset="-122"/>
                <a:sym typeface="Arial" panose="020B0604020202020204" pitchFamily="34" charset="0"/>
              </a:rPr>
              <a:t>.</a:t>
            </a:r>
            <a:r>
              <a:rPr lang="zh-CN" altLang="en-US" sz="1000" dirty="0">
                <a:solidFill>
                  <a:schemeClr val="bg1"/>
                </a:solidFill>
                <a:latin typeface="Arial" panose="020B0604020202020204" pitchFamily="34" charset="0"/>
                <a:ea typeface="微软雅黑" panose="020B0503020204020204" charset="-122"/>
                <a:sym typeface="Arial" panose="020B0604020202020204" pitchFamily="34" charset="0"/>
              </a:rPr>
              <a:t>Click here to enter your text</a:t>
            </a:r>
            <a:r>
              <a:rPr lang="en-US" altLang="zh-CN" sz="1000" dirty="0">
                <a:solidFill>
                  <a:schemeClr val="bg1"/>
                </a:solidFill>
                <a:latin typeface="Arial" panose="020B0604020202020204" pitchFamily="34" charset="0"/>
                <a:ea typeface="微软雅黑" panose="020B0503020204020204" charset="-122"/>
                <a:sym typeface="Arial" panose="020B0604020202020204" pitchFamily="34" charset="0"/>
              </a:rPr>
              <a:t>.</a:t>
            </a:r>
            <a:r>
              <a:rPr lang="zh-CN" altLang="en-US" sz="1000" dirty="0">
                <a:solidFill>
                  <a:schemeClr val="bg1"/>
                </a:solidFill>
                <a:latin typeface="Arial" panose="020B0604020202020204" pitchFamily="34" charset="0"/>
                <a:ea typeface="微软雅黑" panose="020B0503020204020204" charset="-122"/>
                <a:sym typeface="Arial" panose="020B0604020202020204" pitchFamily="34" charset="0"/>
              </a:rPr>
              <a:t>Click here to enter your text</a:t>
            </a:r>
            <a:r>
              <a:rPr lang="en-US" altLang="zh-CN" sz="1000" dirty="0">
                <a:solidFill>
                  <a:schemeClr val="bg1"/>
                </a:solidFill>
                <a:latin typeface="Arial" panose="020B0604020202020204" pitchFamily="34" charset="0"/>
                <a:ea typeface="微软雅黑" panose="020B0503020204020204" charset="-122"/>
                <a:sym typeface="Arial" panose="020B0604020202020204" pitchFamily="34" charset="0"/>
              </a:rPr>
              <a:t>.</a:t>
            </a:r>
            <a:r>
              <a:rPr lang="zh-CN" altLang="en-US" sz="1000" dirty="0">
                <a:solidFill>
                  <a:schemeClr val="bg1"/>
                </a:solidFill>
                <a:latin typeface="Arial" panose="020B0604020202020204" pitchFamily="34" charset="0"/>
                <a:ea typeface="微软雅黑" panose="020B0503020204020204" charset="-122"/>
                <a:sym typeface="Arial" panose="020B0604020202020204" pitchFamily="34" charset="0"/>
              </a:rPr>
              <a:t>Click here to enter your text</a:t>
            </a:r>
            <a:r>
              <a:rPr lang="en-US" altLang="zh-CN" sz="1000" dirty="0">
                <a:solidFill>
                  <a:schemeClr val="bg1"/>
                </a:solidFill>
                <a:latin typeface="Arial" panose="020B0604020202020204" pitchFamily="34" charset="0"/>
                <a:ea typeface="微软雅黑" panose="020B0503020204020204" charset="-122"/>
                <a:sym typeface="Arial" panose="020B0604020202020204" pitchFamily="34" charset="0"/>
              </a:rPr>
              <a:t>.</a:t>
            </a:r>
            <a:r>
              <a:rPr lang="zh-CN" altLang="en-US" sz="1000" dirty="0">
                <a:solidFill>
                  <a:schemeClr val="bg1"/>
                </a:solidFill>
                <a:latin typeface="Arial" panose="020B0604020202020204" pitchFamily="34" charset="0"/>
                <a:ea typeface="微软雅黑" panose="020B0503020204020204" charset="-122"/>
                <a:sym typeface="Arial" panose="020B0604020202020204" pitchFamily="34" charset="0"/>
              </a:rPr>
              <a:t>Click here to enter your text</a:t>
            </a:r>
            <a:r>
              <a:rPr lang="en-US" altLang="zh-CN" sz="1000" dirty="0">
                <a:solidFill>
                  <a:schemeClr val="bg1"/>
                </a:solidFill>
                <a:latin typeface="Arial" panose="020B0604020202020204" pitchFamily="34" charset="0"/>
                <a:ea typeface="微软雅黑" panose="020B0503020204020204" charset="-122"/>
                <a:sym typeface="Arial" panose="020B0604020202020204" pitchFamily="34" charset="0"/>
              </a:rPr>
              <a:t>.</a:t>
            </a:r>
            <a:r>
              <a:rPr lang="zh-CN" altLang="en-US" sz="1000" dirty="0">
                <a:solidFill>
                  <a:schemeClr val="bg1"/>
                </a:solidFill>
                <a:latin typeface="Arial" panose="020B0604020202020204" pitchFamily="34" charset="0"/>
                <a:ea typeface="微软雅黑" panose="020B0503020204020204" charset="-122"/>
                <a:sym typeface="Arial" panose="020B0604020202020204" pitchFamily="34" charset="0"/>
              </a:rPr>
              <a:t>Click here to enter your text</a:t>
            </a:r>
            <a:r>
              <a:rPr lang="en-US" altLang="zh-CN" sz="1000" dirty="0">
                <a:solidFill>
                  <a:schemeClr val="bg1"/>
                </a:solidFill>
                <a:latin typeface="Arial" panose="020B0604020202020204" pitchFamily="34" charset="0"/>
                <a:ea typeface="微软雅黑" panose="020B0503020204020204" charset="-122"/>
                <a:sym typeface="Arial" panose="020B0604020202020204" pitchFamily="34" charset="0"/>
              </a:rPr>
              <a:t>.</a:t>
            </a:r>
            <a:r>
              <a:rPr lang="zh-CN" altLang="en-US" sz="1000" dirty="0">
                <a:solidFill>
                  <a:schemeClr val="bg1"/>
                </a:solidFill>
                <a:latin typeface="Arial" panose="020B0604020202020204" pitchFamily="34" charset="0"/>
                <a:ea typeface="微软雅黑" panose="020B0503020204020204" charset="-122"/>
                <a:sym typeface="Arial" panose="020B0604020202020204" pitchFamily="34" charset="0"/>
              </a:rPr>
              <a:t>Click here to enter your text</a:t>
            </a:r>
            <a:r>
              <a:rPr lang="en-US" altLang="zh-CN" sz="1000" dirty="0">
                <a:solidFill>
                  <a:schemeClr val="bg1"/>
                </a:solidFill>
                <a:latin typeface="Arial" panose="020B0604020202020204" pitchFamily="34" charset="0"/>
                <a:ea typeface="微软雅黑" panose="020B0503020204020204" charset="-122"/>
                <a:sym typeface="Arial" panose="020B0604020202020204" pitchFamily="34" charset="0"/>
              </a:rPr>
              <a:t>.</a:t>
            </a:r>
            <a:r>
              <a:rPr lang="zh-CN" altLang="en-US" sz="1000" dirty="0">
                <a:solidFill>
                  <a:schemeClr val="bg1"/>
                </a:solidFill>
                <a:latin typeface="Arial" panose="020B0604020202020204" pitchFamily="34" charset="0"/>
                <a:ea typeface="微软雅黑" panose="020B0503020204020204" charset="-122"/>
                <a:sym typeface="Arial" panose="020B0604020202020204" pitchFamily="34" charset="0"/>
              </a:rPr>
              <a:t>Click here to enter your text</a:t>
            </a:r>
            <a:r>
              <a:rPr lang="en-US" altLang="zh-CN" sz="1000" dirty="0">
                <a:solidFill>
                  <a:schemeClr val="bg1"/>
                </a:solidFill>
                <a:latin typeface="Arial" panose="020B0604020202020204" pitchFamily="34" charset="0"/>
                <a:ea typeface="微软雅黑" panose="020B0503020204020204" charset="-122"/>
                <a:sym typeface="Arial" panose="020B0604020202020204" pitchFamily="34" charset="0"/>
              </a:rPr>
              <a:t>.</a:t>
            </a:r>
            <a:endParaRPr lang="en-US" altLang="zh-CN" sz="1000" kern="0" noProof="0" dirty="0">
              <a:ln>
                <a:noFill/>
              </a:ln>
              <a:solidFill>
                <a:schemeClr val="bg1"/>
              </a:solidFill>
              <a:uLnTx/>
              <a:uFillTx/>
              <a:latin typeface="Arial" panose="020B0604020202020204" pitchFamily="34" charset="0"/>
              <a:ea typeface="微软雅黑" panose="020B0503020204020204" charset="-122"/>
              <a:sym typeface="Arial" panose="020B0604020202020204" pitchFamily="34" charset="0"/>
            </a:endParaRPr>
          </a:p>
        </p:txBody>
      </p:sp>
      <p:sp>
        <p:nvSpPr>
          <p:cNvPr id="2" name="文本框 1"/>
          <p:cNvSpPr txBox="1"/>
          <p:nvPr/>
        </p:nvSpPr>
        <p:spPr>
          <a:xfrm>
            <a:off x="1156969" y="266746"/>
            <a:ext cx="4381500" cy="738664"/>
          </a:xfrm>
          <a:prstGeom prst="rect">
            <a:avLst/>
          </a:prstGeom>
          <a:noFill/>
        </p:spPr>
        <p:txBody>
          <a:bodyPr wrap="square" rtlCol="0">
            <a:spAutoFit/>
          </a:bodyPr>
          <a:lstStyle/>
          <a:p>
            <a:r>
              <a:rPr lang="zh-CN" altLang="zh-CN" sz="2400" b="1" kern="100" dirty="0">
                <a:solidFill>
                  <a:schemeClr val="accent3">
                    <a:lumMod val="60000"/>
                    <a:lumOff val="40000"/>
                  </a:schemeClr>
                </a:solidFill>
                <a:latin typeface="Times New Roman" panose="02020603050405020304" pitchFamily="18" charset="0"/>
                <a:ea typeface="黑体" panose="02010609060101010101" pitchFamily="49" charset="-122"/>
                <a:cs typeface="Times New Roman" panose="02020603050405020304" pitchFamily="18" charset="0"/>
              </a:rPr>
              <a:t>纳入的文献</a:t>
            </a:r>
            <a:endParaRPr lang="zh-CN" altLang="zh-CN" sz="2400" b="1" kern="100" dirty="0">
              <a:solidFill>
                <a:schemeClr val="accent3">
                  <a:lumMod val="60000"/>
                  <a:lumOff val="40000"/>
                </a:schemeClr>
              </a:solidFill>
              <a:effectLst/>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dirty="0"/>
          </a:p>
        </p:txBody>
      </p:sp>
      <p:sp>
        <p:nvSpPr>
          <p:cNvPr id="22" name="Oval 43"/>
          <p:cNvSpPr>
            <a:spLocks noChangeArrowheads="1"/>
          </p:cNvSpPr>
          <p:nvPr/>
        </p:nvSpPr>
        <p:spPr bwMode="auto">
          <a:xfrm rot="5400000">
            <a:off x="124460" y="88968"/>
            <a:ext cx="909435" cy="913535"/>
          </a:xfrm>
          <a:prstGeom prst="ellipse">
            <a:avLst/>
          </a:prstGeom>
          <a:solidFill>
            <a:srgbClr val="95C1C4"/>
          </a:solidFill>
          <a:ln w="9525" cap="flat">
            <a:noFill/>
            <a:prstDash val="solid"/>
            <a:miter lim="800000"/>
          </a:ln>
        </p:spPr>
        <p:txBody>
          <a:bodyPr vert="horz" wrap="square" lIns="121920" tIns="60960" rIns="121920" bIns="60960" numCol="1" anchor="t" anchorCtr="0" compatLnSpc="1"/>
          <a:lstStyle/>
          <a:p>
            <a:pPr lvl="0" eaLnBrk="1" hangingPunct="1"/>
            <a:endParaRPr sz="2400" dirty="0">
              <a:latin typeface="Calibri" panose="020F0502020204030204" charset="0"/>
              <a:ea typeface="Calibri" panose="020F0502020204030204" charset="0"/>
            </a:endParaRPr>
          </a:p>
        </p:txBody>
      </p:sp>
      <p:sp>
        <p:nvSpPr>
          <p:cNvPr id="23" name="Freeform 28"/>
          <p:cNvSpPr/>
          <p:nvPr/>
        </p:nvSpPr>
        <p:spPr bwMode="auto">
          <a:xfrm>
            <a:off x="384794" y="366579"/>
            <a:ext cx="417732" cy="405302"/>
          </a:xfrm>
          <a:custGeom>
            <a:avLst/>
            <a:gdLst>
              <a:gd name="T0" fmla="*/ 417 w 21600"/>
              <a:gd name="T1" fmla="*/ 102 h 21600"/>
              <a:gd name="T2" fmla="*/ 384 w 21600"/>
              <a:gd name="T3" fmla="*/ 65 h 21600"/>
              <a:gd name="T4" fmla="*/ 316 w 21600"/>
              <a:gd name="T5" fmla="*/ 0 h 21600"/>
              <a:gd name="T6" fmla="*/ 283 w 21600"/>
              <a:gd name="T7" fmla="*/ 33 h 21600"/>
              <a:gd name="T8" fmla="*/ 149 w 21600"/>
              <a:gd name="T9" fmla="*/ 102 h 21600"/>
              <a:gd name="T10" fmla="*/ 0 w 21600"/>
              <a:gd name="T11" fmla="*/ 465 h 21600"/>
              <a:gd name="T12" fmla="*/ 182 w 21600"/>
              <a:gd name="T13" fmla="*/ 265 h 21600"/>
              <a:gd name="T14" fmla="*/ 182 w 21600"/>
              <a:gd name="T15" fmla="*/ 265 h 21600"/>
              <a:gd name="T16" fmla="*/ 197 w 21600"/>
              <a:gd name="T17" fmla="*/ 181 h 21600"/>
              <a:gd name="T18" fmla="*/ 302 w 21600"/>
              <a:gd name="T19" fmla="*/ 181 h 21600"/>
              <a:gd name="T20" fmla="*/ 302 w 21600"/>
              <a:gd name="T21" fmla="*/ 283 h 21600"/>
              <a:gd name="T22" fmla="*/ 216 w 21600"/>
              <a:gd name="T23" fmla="*/ 297 h 21600"/>
              <a:gd name="T24" fmla="*/ 216 w 21600"/>
              <a:gd name="T25" fmla="*/ 297 h 21600"/>
              <a:gd name="T26" fmla="*/ 10 w 21600"/>
              <a:gd name="T27" fmla="*/ 474 h 21600"/>
              <a:gd name="T28" fmla="*/ 384 w 21600"/>
              <a:gd name="T29" fmla="*/ 330 h 21600"/>
              <a:gd name="T30" fmla="*/ 451 w 21600"/>
              <a:gd name="T31" fmla="*/ 200 h 21600"/>
              <a:gd name="T32" fmla="*/ 489 w 21600"/>
              <a:gd name="T33" fmla="*/ 167 h 21600"/>
              <a:gd name="T34" fmla="*/ 417 w 21600"/>
              <a:gd name="T35" fmla="*/ 102 h 21600"/>
              <a:gd name="T36" fmla="*/ 417 w 21600"/>
              <a:gd name="T37" fmla="*/ 102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424" y="4659"/>
                </a:moveTo>
                <a:cubicBezTo>
                  <a:pt x="16941" y="2965"/>
                  <a:pt x="16941" y="2965"/>
                  <a:pt x="16941" y="2965"/>
                </a:cubicBezTo>
                <a:cubicBezTo>
                  <a:pt x="13976" y="0"/>
                  <a:pt x="13976" y="0"/>
                  <a:pt x="13976" y="0"/>
                </a:cubicBezTo>
                <a:cubicBezTo>
                  <a:pt x="13976" y="0"/>
                  <a:pt x="13976" y="0"/>
                  <a:pt x="12494" y="1482"/>
                </a:cubicBezTo>
                <a:cubicBezTo>
                  <a:pt x="11012" y="2965"/>
                  <a:pt x="6565" y="4659"/>
                  <a:pt x="6565" y="4659"/>
                </a:cubicBezTo>
                <a:cubicBezTo>
                  <a:pt x="0" y="21176"/>
                  <a:pt x="0" y="21176"/>
                  <a:pt x="0" y="21176"/>
                </a:cubicBezTo>
                <a:cubicBezTo>
                  <a:pt x="8047" y="12071"/>
                  <a:pt x="8047" y="12071"/>
                  <a:pt x="8047" y="12071"/>
                </a:cubicBezTo>
                <a:cubicBezTo>
                  <a:pt x="7624" y="10800"/>
                  <a:pt x="7835" y="9318"/>
                  <a:pt x="8682" y="8259"/>
                </a:cubicBezTo>
                <a:cubicBezTo>
                  <a:pt x="9953" y="6988"/>
                  <a:pt x="12071" y="6988"/>
                  <a:pt x="13341" y="8259"/>
                </a:cubicBezTo>
                <a:cubicBezTo>
                  <a:pt x="14400" y="9529"/>
                  <a:pt x="14400" y="11647"/>
                  <a:pt x="13341" y="12918"/>
                </a:cubicBezTo>
                <a:cubicBezTo>
                  <a:pt x="12282" y="13765"/>
                  <a:pt x="10800" y="13976"/>
                  <a:pt x="9529" y="13553"/>
                </a:cubicBezTo>
                <a:cubicBezTo>
                  <a:pt x="424" y="21600"/>
                  <a:pt x="424" y="21600"/>
                  <a:pt x="424" y="21600"/>
                </a:cubicBezTo>
                <a:cubicBezTo>
                  <a:pt x="16941" y="15035"/>
                  <a:pt x="16941" y="15035"/>
                  <a:pt x="16941" y="15035"/>
                </a:cubicBezTo>
                <a:cubicBezTo>
                  <a:pt x="16941" y="15035"/>
                  <a:pt x="18424" y="10588"/>
                  <a:pt x="19906" y="9106"/>
                </a:cubicBezTo>
                <a:cubicBezTo>
                  <a:pt x="21600" y="7624"/>
                  <a:pt x="21600" y="7624"/>
                  <a:pt x="21600" y="7624"/>
                </a:cubicBezTo>
                <a:lnTo>
                  <a:pt x="18424" y="4659"/>
                </a:lnTo>
                <a:close/>
                <a:moveTo>
                  <a:pt x="18424" y="4659"/>
                </a:moveTo>
              </a:path>
            </a:pathLst>
          </a:custGeom>
          <a:solidFill>
            <a:srgbClr val="EFEBEC"/>
          </a:solidFill>
          <a:ln>
            <a:noFill/>
          </a:ln>
        </p:spPr>
        <p:txBody>
          <a:bodyPr lIns="0" tIns="0" rIns="0" bIns="0"/>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矩形 2"/>
          <p:cNvSpPr/>
          <p:nvPr/>
        </p:nvSpPr>
        <p:spPr>
          <a:xfrm rot="2706514">
            <a:off x="611830" y="361439"/>
            <a:ext cx="381391" cy="57686"/>
          </a:xfrm>
          <a:prstGeom prst="rect">
            <a:avLst/>
          </a:prstGeom>
          <a:solidFill>
            <a:schemeClr val="bg2"/>
          </a:solidFill>
          <a:ln>
            <a:solidFill>
              <a:srgbClr val="EFE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9"/>
          <p:cNvSpPr/>
          <p:nvPr/>
        </p:nvSpPr>
        <p:spPr>
          <a:xfrm>
            <a:off x="8754975" y="5710369"/>
            <a:ext cx="1844040" cy="574675"/>
          </a:xfrm>
          <a:prstGeom prst="roundRect">
            <a:avLst/>
          </a:prstGeom>
          <a:solidFill>
            <a:srgbClr val="95C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道德判断</a:t>
            </a:r>
          </a:p>
        </p:txBody>
      </p:sp>
      <p:sp>
        <p:nvSpPr>
          <p:cNvPr id="12" name="矩形 11"/>
          <p:cNvSpPr/>
          <p:nvPr/>
        </p:nvSpPr>
        <p:spPr>
          <a:xfrm>
            <a:off x="3164839" y="3395206"/>
            <a:ext cx="365760" cy="264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stretch>
            <a:fillRect/>
          </a:stretch>
        </p:blipFill>
        <p:spPr>
          <a:xfrm>
            <a:off x="1156970" y="1226185"/>
            <a:ext cx="6675755" cy="4853940"/>
          </a:xfrm>
          <a:prstGeom prst="rect">
            <a:avLst/>
          </a:prstGeom>
        </p:spPr>
      </p:pic>
    </p:spTree>
  </p:cSld>
  <p:clrMapOvr>
    <a:masterClrMapping/>
  </p:clrMapOvr>
  <p:transition spd="slow" advClick="0" advTm="200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56969" y="266746"/>
            <a:ext cx="4381500" cy="461665"/>
          </a:xfrm>
          <a:prstGeom prst="rect">
            <a:avLst/>
          </a:prstGeom>
          <a:noFill/>
        </p:spPr>
        <p:txBody>
          <a:bodyPr wrap="square" rtlCol="0">
            <a:spAutoFit/>
          </a:bodyPr>
          <a:lstStyle/>
          <a:p>
            <a:r>
              <a:rPr lang="zh-CN" altLang="en-US" sz="2400" b="1" kern="100" dirty="0">
                <a:solidFill>
                  <a:schemeClr val="accent3">
                    <a:lumMod val="60000"/>
                    <a:lumOff val="40000"/>
                  </a:schemeClr>
                </a:solidFill>
                <a:effectLst/>
                <a:latin typeface="Times New Roman" panose="02020603050405020304" pitchFamily="18" charset="0"/>
                <a:ea typeface="黑体" panose="02010609060101010101" pitchFamily="49" charset="-122"/>
                <a:cs typeface="Times New Roman" panose="02020603050405020304" pitchFamily="18" charset="0"/>
              </a:rPr>
              <a:t>自我参照的元分析结果</a:t>
            </a:r>
            <a:endParaRPr lang="zh-CN" altLang="en-US" dirty="0"/>
          </a:p>
        </p:txBody>
      </p:sp>
      <p:sp>
        <p:nvSpPr>
          <p:cNvPr id="22" name="Oval 43"/>
          <p:cNvSpPr>
            <a:spLocks noChangeArrowheads="1"/>
          </p:cNvSpPr>
          <p:nvPr/>
        </p:nvSpPr>
        <p:spPr bwMode="auto">
          <a:xfrm rot="5400000">
            <a:off x="124460" y="88968"/>
            <a:ext cx="909435" cy="913535"/>
          </a:xfrm>
          <a:prstGeom prst="ellipse">
            <a:avLst/>
          </a:prstGeom>
          <a:solidFill>
            <a:schemeClr val="accent5">
              <a:lumMod val="40000"/>
              <a:lumOff val="60000"/>
            </a:schemeClr>
          </a:solidFill>
          <a:ln w="9525" cap="flat">
            <a:noFill/>
            <a:prstDash val="solid"/>
            <a:miter lim="800000"/>
          </a:ln>
        </p:spPr>
        <p:txBody>
          <a:bodyPr vert="horz" wrap="square" lIns="121920" tIns="60960" rIns="121920" bIns="60960" numCol="1" anchor="t" anchorCtr="0" compatLnSpc="1"/>
          <a:lstStyle/>
          <a:p>
            <a:pPr lvl="0" eaLnBrk="1" hangingPunct="1"/>
            <a:endParaRPr sz="2400" dirty="0">
              <a:latin typeface="Calibri" panose="020F0502020204030204" charset="0"/>
              <a:ea typeface="Calibri" panose="020F0502020204030204" charset="0"/>
            </a:endParaRPr>
          </a:p>
        </p:txBody>
      </p:sp>
      <p:sp>
        <p:nvSpPr>
          <p:cNvPr id="23" name="Freeform 28"/>
          <p:cNvSpPr/>
          <p:nvPr/>
        </p:nvSpPr>
        <p:spPr bwMode="auto">
          <a:xfrm>
            <a:off x="384794" y="366579"/>
            <a:ext cx="417732" cy="405302"/>
          </a:xfrm>
          <a:custGeom>
            <a:avLst/>
            <a:gdLst>
              <a:gd name="T0" fmla="*/ 417 w 21600"/>
              <a:gd name="T1" fmla="*/ 102 h 21600"/>
              <a:gd name="T2" fmla="*/ 384 w 21600"/>
              <a:gd name="T3" fmla="*/ 65 h 21600"/>
              <a:gd name="T4" fmla="*/ 316 w 21600"/>
              <a:gd name="T5" fmla="*/ 0 h 21600"/>
              <a:gd name="T6" fmla="*/ 283 w 21600"/>
              <a:gd name="T7" fmla="*/ 33 h 21600"/>
              <a:gd name="T8" fmla="*/ 149 w 21600"/>
              <a:gd name="T9" fmla="*/ 102 h 21600"/>
              <a:gd name="T10" fmla="*/ 0 w 21600"/>
              <a:gd name="T11" fmla="*/ 465 h 21600"/>
              <a:gd name="T12" fmla="*/ 182 w 21600"/>
              <a:gd name="T13" fmla="*/ 265 h 21600"/>
              <a:gd name="T14" fmla="*/ 182 w 21600"/>
              <a:gd name="T15" fmla="*/ 265 h 21600"/>
              <a:gd name="T16" fmla="*/ 197 w 21600"/>
              <a:gd name="T17" fmla="*/ 181 h 21600"/>
              <a:gd name="T18" fmla="*/ 302 w 21600"/>
              <a:gd name="T19" fmla="*/ 181 h 21600"/>
              <a:gd name="T20" fmla="*/ 302 w 21600"/>
              <a:gd name="T21" fmla="*/ 283 h 21600"/>
              <a:gd name="T22" fmla="*/ 216 w 21600"/>
              <a:gd name="T23" fmla="*/ 297 h 21600"/>
              <a:gd name="T24" fmla="*/ 216 w 21600"/>
              <a:gd name="T25" fmla="*/ 297 h 21600"/>
              <a:gd name="T26" fmla="*/ 10 w 21600"/>
              <a:gd name="T27" fmla="*/ 474 h 21600"/>
              <a:gd name="T28" fmla="*/ 384 w 21600"/>
              <a:gd name="T29" fmla="*/ 330 h 21600"/>
              <a:gd name="T30" fmla="*/ 451 w 21600"/>
              <a:gd name="T31" fmla="*/ 200 h 21600"/>
              <a:gd name="T32" fmla="*/ 489 w 21600"/>
              <a:gd name="T33" fmla="*/ 167 h 21600"/>
              <a:gd name="T34" fmla="*/ 417 w 21600"/>
              <a:gd name="T35" fmla="*/ 102 h 21600"/>
              <a:gd name="T36" fmla="*/ 417 w 21600"/>
              <a:gd name="T37" fmla="*/ 102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424" y="4659"/>
                </a:moveTo>
                <a:cubicBezTo>
                  <a:pt x="16941" y="2965"/>
                  <a:pt x="16941" y="2965"/>
                  <a:pt x="16941" y="2965"/>
                </a:cubicBezTo>
                <a:cubicBezTo>
                  <a:pt x="13976" y="0"/>
                  <a:pt x="13976" y="0"/>
                  <a:pt x="13976" y="0"/>
                </a:cubicBezTo>
                <a:cubicBezTo>
                  <a:pt x="13976" y="0"/>
                  <a:pt x="13976" y="0"/>
                  <a:pt x="12494" y="1482"/>
                </a:cubicBezTo>
                <a:cubicBezTo>
                  <a:pt x="11012" y="2965"/>
                  <a:pt x="6565" y="4659"/>
                  <a:pt x="6565" y="4659"/>
                </a:cubicBezTo>
                <a:cubicBezTo>
                  <a:pt x="0" y="21176"/>
                  <a:pt x="0" y="21176"/>
                  <a:pt x="0" y="21176"/>
                </a:cubicBezTo>
                <a:cubicBezTo>
                  <a:pt x="8047" y="12071"/>
                  <a:pt x="8047" y="12071"/>
                  <a:pt x="8047" y="12071"/>
                </a:cubicBezTo>
                <a:cubicBezTo>
                  <a:pt x="7624" y="10800"/>
                  <a:pt x="7835" y="9318"/>
                  <a:pt x="8682" y="8259"/>
                </a:cubicBezTo>
                <a:cubicBezTo>
                  <a:pt x="9953" y="6988"/>
                  <a:pt x="12071" y="6988"/>
                  <a:pt x="13341" y="8259"/>
                </a:cubicBezTo>
                <a:cubicBezTo>
                  <a:pt x="14400" y="9529"/>
                  <a:pt x="14400" y="11647"/>
                  <a:pt x="13341" y="12918"/>
                </a:cubicBezTo>
                <a:cubicBezTo>
                  <a:pt x="12282" y="13765"/>
                  <a:pt x="10800" y="13976"/>
                  <a:pt x="9529" y="13553"/>
                </a:cubicBezTo>
                <a:cubicBezTo>
                  <a:pt x="424" y="21600"/>
                  <a:pt x="424" y="21600"/>
                  <a:pt x="424" y="21600"/>
                </a:cubicBezTo>
                <a:cubicBezTo>
                  <a:pt x="16941" y="15035"/>
                  <a:pt x="16941" y="15035"/>
                  <a:pt x="16941" y="15035"/>
                </a:cubicBezTo>
                <a:cubicBezTo>
                  <a:pt x="16941" y="15035"/>
                  <a:pt x="18424" y="10588"/>
                  <a:pt x="19906" y="9106"/>
                </a:cubicBezTo>
                <a:cubicBezTo>
                  <a:pt x="21600" y="7624"/>
                  <a:pt x="21600" y="7624"/>
                  <a:pt x="21600" y="7624"/>
                </a:cubicBezTo>
                <a:lnTo>
                  <a:pt x="18424" y="4659"/>
                </a:lnTo>
                <a:close/>
                <a:moveTo>
                  <a:pt x="18424" y="4659"/>
                </a:moveTo>
              </a:path>
            </a:pathLst>
          </a:custGeom>
          <a:solidFill>
            <a:srgbClr val="EFEBEC"/>
          </a:solidFill>
          <a:ln>
            <a:noFill/>
          </a:ln>
        </p:spPr>
        <p:txBody>
          <a:bodyPr lIns="0" tIns="0" rIns="0" bIns="0"/>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矩形 2"/>
          <p:cNvSpPr/>
          <p:nvPr/>
        </p:nvSpPr>
        <p:spPr>
          <a:xfrm rot="2706514">
            <a:off x="611830" y="361439"/>
            <a:ext cx="381391" cy="57686"/>
          </a:xfrm>
          <a:prstGeom prst="rect">
            <a:avLst/>
          </a:prstGeom>
          <a:solidFill>
            <a:schemeClr val="bg2"/>
          </a:solidFill>
          <a:ln>
            <a:solidFill>
              <a:srgbClr val="EFE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p:nvPr/>
        </p:nvPicPr>
        <p:blipFill rotWithShape="1">
          <a:blip r:embed="rId3">
            <a:clrChange>
              <a:clrFrom>
                <a:srgbClr val="FFFFFF"/>
              </a:clrFrom>
              <a:clrTo>
                <a:srgbClr val="FFFFFF">
                  <a:alpha val="0"/>
                </a:srgbClr>
              </a:clrTo>
            </a:clrChange>
          </a:blip>
          <a:srcRect t="1214" b="1"/>
          <a:stretch>
            <a:fillRect/>
          </a:stretch>
        </p:blipFill>
        <p:spPr bwMode="auto">
          <a:xfrm>
            <a:off x="1289050" y="3053715"/>
            <a:ext cx="3630930" cy="3026410"/>
          </a:xfrm>
          <a:prstGeom prst="rect">
            <a:avLst/>
          </a:prstGeom>
          <a:ln>
            <a:solidFill>
              <a:srgbClr val="EFEBEC"/>
            </a:solidFill>
          </a:ln>
        </p:spPr>
      </p:pic>
      <p:sp>
        <p:nvSpPr>
          <p:cNvPr id="11" name="文本框 10"/>
          <p:cNvSpPr txBox="1"/>
          <p:nvPr/>
        </p:nvSpPr>
        <p:spPr>
          <a:xfrm>
            <a:off x="1288822" y="5909625"/>
            <a:ext cx="3631501" cy="4177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fontAlgn="auto">
              <a:lnSpc>
                <a:spcPct val="150000"/>
              </a:lnSpc>
            </a:pPr>
            <a:r>
              <a:rPr lang="zh-CN" altLang="en-US" sz="1600" dirty="0">
                <a:solidFill>
                  <a:schemeClr val="tx1"/>
                </a:solidFill>
                <a:latin typeface="Arial" panose="020B0604020202020204" pitchFamily="34" charset="0"/>
                <a:ea typeface="微软雅黑" panose="020B0503020204020204" charset="-122"/>
                <a:sym typeface="Arial" panose="020B0604020202020204" pitchFamily="34" charset="0"/>
              </a:rPr>
              <a:t>自我参照条件</a:t>
            </a:r>
            <a:r>
              <a:rPr lang="en-US" altLang="zh-CN" sz="1600" dirty="0">
                <a:solidFill>
                  <a:schemeClr val="tx1"/>
                </a:solidFill>
                <a:latin typeface="Arial" panose="020B0604020202020204" pitchFamily="34" charset="0"/>
                <a:ea typeface="微软雅黑" panose="020B0503020204020204" charset="-122"/>
                <a:sym typeface="Arial" panose="020B0604020202020204" pitchFamily="34" charset="0"/>
              </a:rPr>
              <a:t>&gt; </a:t>
            </a:r>
            <a:r>
              <a:rPr lang="zh-CN" altLang="en-US" sz="1600" dirty="0">
                <a:solidFill>
                  <a:schemeClr val="tx1"/>
                </a:solidFill>
                <a:latin typeface="Arial" panose="020B0604020202020204" pitchFamily="34" charset="0"/>
                <a:ea typeface="微软雅黑" panose="020B0503020204020204" charset="-122"/>
                <a:sym typeface="Arial" panose="020B0604020202020204" pitchFamily="34" charset="0"/>
              </a:rPr>
              <a:t>他人参照条件</a:t>
            </a:r>
            <a:endParaRPr lang="zh-CN" altLang="en-US" sz="1600" kern="0" noProof="0" dirty="0">
              <a:ln>
                <a:noFill/>
              </a:ln>
              <a:solidFill>
                <a:schemeClr val="tx1"/>
              </a:solidFill>
              <a:uLnTx/>
              <a:uFillTx/>
              <a:latin typeface="Arial" panose="020B0604020202020204" pitchFamily="34" charset="0"/>
              <a:ea typeface="微软雅黑" panose="020B0503020204020204" charset="-122"/>
              <a:sym typeface="Arial" panose="020B0604020202020204" pitchFamily="34" charset="0"/>
            </a:endParaRPr>
          </a:p>
        </p:txBody>
      </p:sp>
      <p:pic>
        <p:nvPicPr>
          <p:cNvPr id="5" name="图片 4"/>
          <p:cNvPicPr>
            <a:picLocks noChangeAspect="1"/>
          </p:cNvPicPr>
          <p:nvPr/>
        </p:nvPicPr>
        <p:blipFill>
          <a:blip r:embed="rId4"/>
          <a:stretch>
            <a:fillRect/>
          </a:stretch>
        </p:blipFill>
        <p:spPr>
          <a:xfrm>
            <a:off x="6632575" y="2543175"/>
            <a:ext cx="4704080" cy="3536950"/>
          </a:xfrm>
          <a:prstGeom prst="rect">
            <a:avLst/>
          </a:prstGeom>
        </p:spPr>
      </p:pic>
      <p:pic>
        <p:nvPicPr>
          <p:cNvPr id="6" name="图片 1"/>
          <p:cNvPicPr>
            <a:picLocks noChangeAspect="1"/>
          </p:cNvPicPr>
          <p:nvPr/>
        </p:nvPicPr>
        <p:blipFill>
          <a:blip r:embed="rId5">
            <a:extLst>
              <a:ext uri="{28A0092B-C50C-407E-A947-70E740481C1C}">
                <a14:useLocalDpi xmlns:a14="http://schemas.microsoft.com/office/drawing/2010/main" val="0"/>
              </a:ext>
            </a:extLst>
          </a:blip>
          <a:srcRect b="55577"/>
          <a:stretch>
            <a:fillRect/>
          </a:stretch>
        </p:blipFill>
        <p:spPr bwMode="auto">
          <a:xfrm>
            <a:off x="6347460" y="656590"/>
            <a:ext cx="5274310" cy="1886585"/>
          </a:xfrm>
          <a:prstGeom prst="rect">
            <a:avLst/>
          </a:prstGeom>
          <a:noFill/>
          <a:ln>
            <a:noFill/>
          </a:ln>
        </p:spPr>
      </p:pic>
      <p:pic>
        <p:nvPicPr>
          <p:cNvPr id="7" name="图片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7360" y="815658"/>
            <a:ext cx="5274310" cy="1967865"/>
          </a:xfrm>
          <a:prstGeom prst="rect">
            <a:avLst/>
          </a:prstGeom>
          <a:noFill/>
          <a:ln>
            <a:noFill/>
          </a:ln>
        </p:spPr>
      </p:pic>
    </p:spTree>
  </p:cSld>
  <p:clrMapOvr>
    <a:masterClrMapping/>
  </p:clrMapOvr>
  <p:transition spd="slow" advClick="0" advTm="200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56969" y="266746"/>
            <a:ext cx="4381500" cy="461665"/>
          </a:xfrm>
          <a:prstGeom prst="rect">
            <a:avLst/>
          </a:prstGeom>
          <a:noFill/>
        </p:spPr>
        <p:txBody>
          <a:bodyPr wrap="square" rtlCol="0">
            <a:spAutoFit/>
          </a:bodyPr>
          <a:lstStyle/>
          <a:p>
            <a:r>
              <a:rPr lang="zh-CN" altLang="en-US" sz="2400" b="1" kern="100" dirty="0">
                <a:solidFill>
                  <a:schemeClr val="accent3">
                    <a:lumMod val="60000"/>
                    <a:lumOff val="40000"/>
                  </a:schemeClr>
                </a:solidFill>
                <a:effectLst/>
                <a:latin typeface="Times New Roman" panose="02020603050405020304" pitchFamily="18" charset="0"/>
                <a:ea typeface="黑体" panose="02010609060101010101" pitchFamily="49" charset="-122"/>
                <a:cs typeface="Times New Roman" panose="02020603050405020304" pitchFamily="18" charset="0"/>
              </a:rPr>
              <a:t>道德判断的元分析结果</a:t>
            </a:r>
            <a:endParaRPr lang="zh-CN" altLang="en-US" dirty="0"/>
          </a:p>
        </p:txBody>
      </p:sp>
      <p:sp>
        <p:nvSpPr>
          <p:cNvPr id="22" name="Oval 43"/>
          <p:cNvSpPr>
            <a:spLocks noChangeArrowheads="1"/>
          </p:cNvSpPr>
          <p:nvPr/>
        </p:nvSpPr>
        <p:spPr bwMode="auto">
          <a:xfrm rot="5400000">
            <a:off x="124460" y="88968"/>
            <a:ext cx="909435" cy="913535"/>
          </a:xfrm>
          <a:prstGeom prst="ellipse">
            <a:avLst/>
          </a:prstGeom>
          <a:solidFill>
            <a:srgbClr val="AFA8D3"/>
          </a:solidFill>
          <a:ln w="9525" cap="flat">
            <a:noFill/>
            <a:prstDash val="solid"/>
            <a:miter lim="800000"/>
          </a:ln>
        </p:spPr>
        <p:txBody>
          <a:bodyPr vert="horz" wrap="square" lIns="121920" tIns="60960" rIns="121920" bIns="60960" numCol="1" anchor="t" anchorCtr="0" compatLnSpc="1"/>
          <a:lstStyle/>
          <a:p>
            <a:pPr lvl="0" eaLnBrk="1" hangingPunct="1"/>
            <a:endParaRPr sz="2400" dirty="0">
              <a:latin typeface="Calibri" panose="020F0502020204030204" charset="0"/>
              <a:ea typeface="Calibri" panose="020F0502020204030204" charset="0"/>
            </a:endParaRPr>
          </a:p>
        </p:txBody>
      </p:sp>
      <p:sp>
        <p:nvSpPr>
          <p:cNvPr id="23" name="Freeform 28"/>
          <p:cNvSpPr/>
          <p:nvPr/>
        </p:nvSpPr>
        <p:spPr bwMode="auto">
          <a:xfrm>
            <a:off x="384794" y="366579"/>
            <a:ext cx="417732" cy="405302"/>
          </a:xfrm>
          <a:custGeom>
            <a:avLst/>
            <a:gdLst>
              <a:gd name="T0" fmla="*/ 417 w 21600"/>
              <a:gd name="T1" fmla="*/ 102 h 21600"/>
              <a:gd name="T2" fmla="*/ 384 w 21600"/>
              <a:gd name="T3" fmla="*/ 65 h 21600"/>
              <a:gd name="T4" fmla="*/ 316 w 21600"/>
              <a:gd name="T5" fmla="*/ 0 h 21600"/>
              <a:gd name="T6" fmla="*/ 283 w 21600"/>
              <a:gd name="T7" fmla="*/ 33 h 21600"/>
              <a:gd name="T8" fmla="*/ 149 w 21600"/>
              <a:gd name="T9" fmla="*/ 102 h 21600"/>
              <a:gd name="T10" fmla="*/ 0 w 21600"/>
              <a:gd name="T11" fmla="*/ 465 h 21600"/>
              <a:gd name="T12" fmla="*/ 182 w 21600"/>
              <a:gd name="T13" fmla="*/ 265 h 21600"/>
              <a:gd name="T14" fmla="*/ 182 w 21600"/>
              <a:gd name="T15" fmla="*/ 265 h 21600"/>
              <a:gd name="T16" fmla="*/ 197 w 21600"/>
              <a:gd name="T17" fmla="*/ 181 h 21600"/>
              <a:gd name="T18" fmla="*/ 302 w 21600"/>
              <a:gd name="T19" fmla="*/ 181 h 21600"/>
              <a:gd name="T20" fmla="*/ 302 w 21600"/>
              <a:gd name="T21" fmla="*/ 283 h 21600"/>
              <a:gd name="T22" fmla="*/ 216 w 21600"/>
              <a:gd name="T23" fmla="*/ 297 h 21600"/>
              <a:gd name="T24" fmla="*/ 216 w 21600"/>
              <a:gd name="T25" fmla="*/ 297 h 21600"/>
              <a:gd name="T26" fmla="*/ 10 w 21600"/>
              <a:gd name="T27" fmla="*/ 474 h 21600"/>
              <a:gd name="T28" fmla="*/ 384 w 21600"/>
              <a:gd name="T29" fmla="*/ 330 h 21600"/>
              <a:gd name="T30" fmla="*/ 451 w 21600"/>
              <a:gd name="T31" fmla="*/ 200 h 21600"/>
              <a:gd name="T32" fmla="*/ 489 w 21600"/>
              <a:gd name="T33" fmla="*/ 167 h 21600"/>
              <a:gd name="T34" fmla="*/ 417 w 21600"/>
              <a:gd name="T35" fmla="*/ 102 h 21600"/>
              <a:gd name="T36" fmla="*/ 417 w 21600"/>
              <a:gd name="T37" fmla="*/ 102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424" y="4659"/>
                </a:moveTo>
                <a:cubicBezTo>
                  <a:pt x="16941" y="2965"/>
                  <a:pt x="16941" y="2965"/>
                  <a:pt x="16941" y="2965"/>
                </a:cubicBezTo>
                <a:cubicBezTo>
                  <a:pt x="13976" y="0"/>
                  <a:pt x="13976" y="0"/>
                  <a:pt x="13976" y="0"/>
                </a:cubicBezTo>
                <a:cubicBezTo>
                  <a:pt x="13976" y="0"/>
                  <a:pt x="13976" y="0"/>
                  <a:pt x="12494" y="1482"/>
                </a:cubicBezTo>
                <a:cubicBezTo>
                  <a:pt x="11012" y="2965"/>
                  <a:pt x="6565" y="4659"/>
                  <a:pt x="6565" y="4659"/>
                </a:cubicBezTo>
                <a:cubicBezTo>
                  <a:pt x="0" y="21176"/>
                  <a:pt x="0" y="21176"/>
                  <a:pt x="0" y="21176"/>
                </a:cubicBezTo>
                <a:cubicBezTo>
                  <a:pt x="8047" y="12071"/>
                  <a:pt x="8047" y="12071"/>
                  <a:pt x="8047" y="12071"/>
                </a:cubicBezTo>
                <a:cubicBezTo>
                  <a:pt x="7624" y="10800"/>
                  <a:pt x="7835" y="9318"/>
                  <a:pt x="8682" y="8259"/>
                </a:cubicBezTo>
                <a:cubicBezTo>
                  <a:pt x="9953" y="6988"/>
                  <a:pt x="12071" y="6988"/>
                  <a:pt x="13341" y="8259"/>
                </a:cubicBezTo>
                <a:cubicBezTo>
                  <a:pt x="14400" y="9529"/>
                  <a:pt x="14400" y="11647"/>
                  <a:pt x="13341" y="12918"/>
                </a:cubicBezTo>
                <a:cubicBezTo>
                  <a:pt x="12282" y="13765"/>
                  <a:pt x="10800" y="13976"/>
                  <a:pt x="9529" y="13553"/>
                </a:cubicBezTo>
                <a:cubicBezTo>
                  <a:pt x="424" y="21600"/>
                  <a:pt x="424" y="21600"/>
                  <a:pt x="424" y="21600"/>
                </a:cubicBezTo>
                <a:cubicBezTo>
                  <a:pt x="16941" y="15035"/>
                  <a:pt x="16941" y="15035"/>
                  <a:pt x="16941" y="15035"/>
                </a:cubicBezTo>
                <a:cubicBezTo>
                  <a:pt x="16941" y="15035"/>
                  <a:pt x="18424" y="10588"/>
                  <a:pt x="19906" y="9106"/>
                </a:cubicBezTo>
                <a:cubicBezTo>
                  <a:pt x="21600" y="7624"/>
                  <a:pt x="21600" y="7624"/>
                  <a:pt x="21600" y="7624"/>
                </a:cubicBezTo>
                <a:lnTo>
                  <a:pt x="18424" y="4659"/>
                </a:lnTo>
                <a:close/>
                <a:moveTo>
                  <a:pt x="18424" y="4659"/>
                </a:moveTo>
              </a:path>
            </a:pathLst>
          </a:custGeom>
          <a:solidFill>
            <a:srgbClr val="EFEBEC"/>
          </a:solidFill>
          <a:ln>
            <a:noFill/>
          </a:ln>
        </p:spPr>
        <p:txBody>
          <a:bodyPr lIns="0" tIns="0" rIns="0" bIns="0"/>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矩形 2"/>
          <p:cNvSpPr/>
          <p:nvPr/>
        </p:nvSpPr>
        <p:spPr>
          <a:xfrm rot="2706514">
            <a:off x="611830" y="361439"/>
            <a:ext cx="381391" cy="57686"/>
          </a:xfrm>
          <a:prstGeom prst="rect">
            <a:avLst/>
          </a:prstGeom>
          <a:solidFill>
            <a:schemeClr val="bg2"/>
          </a:solidFill>
          <a:ln>
            <a:solidFill>
              <a:srgbClr val="EFE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p:nvPr>
            <p:custDataLst>
              <p:tags r:id="rId1"/>
            </p:custDataLst>
          </p:nvPr>
        </p:nvPicPr>
        <p:blipFill rotWithShape="1">
          <a:blip r:embed="rId5"/>
          <a:srcRect l="3766" t="4077" r="1175" b="1427"/>
          <a:stretch>
            <a:fillRect/>
          </a:stretch>
        </p:blipFill>
        <p:spPr bwMode="auto">
          <a:xfrm>
            <a:off x="1369060" y="3048000"/>
            <a:ext cx="4444365" cy="3510915"/>
          </a:xfrm>
          <a:prstGeom prst="rect">
            <a:avLst/>
          </a:prstGeom>
          <a:ln>
            <a:noFill/>
          </a:ln>
        </p:spPr>
      </p:pic>
      <p:sp>
        <p:nvSpPr>
          <p:cNvPr id="11" name="文本框 10"/>
          <p:cNvSpPr txBox="1"/>
          <p:nvPr/>
        </p:nvSpPr>
        <p:spPr>
          <a:xfrm>
            <a:off x="1699800" y="6440100"/>
            <a:ext cx="3631501" cy="4177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fontAlgn="auto">
              <a:lnSpc>
                <a:spcPct val="150000"/>
              </a:lnSpc>
            </a:pPr>
            <a:r>
              <a:rPr lang="zh-CN" altLang="en-US" sz="1600" dirty="0">
                <a:solidFill>
                  <a:schemeClr val="tx1"/>
                </a:solidFill>
                <a:latin typeface="Arial" panose="020B0604020202020204" pitchFamily="34" charset="0"/>
                <a:ea typeface="微软雅黑" panose="020B0503020204020204" charset="-122"/>
                <a:sym typeface="Arial" panose="020B0604020202020204" pitchFamily="34" charset="0"/>
              </a:rPr>
              <a:t>道德判断 </a:t>
            </a:r>
            <a:r>
              <a:rPr lang="en-US" altLang="zh-CN" sz="1600" dirty="0">
                <a:solidFill>
                  <a:schemeClr val="tx1"/>
                </a:solidFill>
                <a:latin typeface="Arial" panose="020B0604020202020204" pitchFamily="34" charset="0"/>
                <a:ea typeface="微软雅黑" panose="020B0503020204020204" charset="-122"/>
                <a:sym typeface="Arial" panose="020B0604020202020204" pitchFamily="34" charset="0"/>
              </a:rPr>
              <a:t>&gt; </a:t>
            </a:r>
            <a:r>
              <a:rPr lang="zh-CN" altLang="en-US" sz="1600" dirty="0">
                <a:solidFill>
                  <a:schemeClr val="tx1"/>
                </a:solidFill>
                <a:latin typeface="Arial" panose="020B0604020202020204" pitchFamily="34" charset="0"/>
                <a:ea typeface="微软雅黑" panose="020B0503020204020204" charset="-122"/>
                <a:sym typeface="Arial" panose="020B0604020202020204" pitchFamily="34" charset="0"/>
              </a:rPr>
              <a:t>其他判断</a:t>
            </a:r>
            <a:endParaRPr lang="zh-CN" altLang="en-US" sz="1600" kern="0" noProof="0" dirty="0">
              <a:ln>
                <a:noFill/>
              </a:ln>
              <a:solidFill>
                <a:schemeClr val="tx1"/>
              </a:solidFill>
              <a:uLnTx/>
              <a:uFillTx/>
              <a:latin typeface="Arial" panose="020B0604020202020204" pitchFamily="34" charset="0"/>
              <a:ea typeface="微软雅黑" panose="020B0503020204020204" charset="-122"/>
              <a:sym typeface="Arial" panose="020B0604020202020204" pitchFamily="34" charset="0"/>
            </a:endParaRPr>
          </a:p>
        </p:txBody>
      </p:sp>
      <p:pic>
        <p:nvPicPr>
          <p:cNvPr id="4" name="图片 3"/>
          <p:cNvPicPr>
            <a:picLocks noChangeAspect="1"/>
          </p:cNvPicPr>
          <p:nvPr>
            <p:custDataLst>
              <p:tags r:id="rId2"/>
            </p:custDataLst>
          </p:nvPr>
        </p:nvPicPr>
        <p:blipFill>
          <a:blip r:embed="rId6"/>
          <a:stretch>
            <a:fillRect/>
          </a:stretch>
        </p:blipFill>
        <p:spPr>
          <a:xfrm>
            <a:off x="6118860" y="2703195"/>
            <a:ext cx="5031740" cy="3538855"/>
          </a:xfrm>
          <a:prstGeom prst="rect">
            <a:avLst/>
          </a:prstGeom>
        </p:spPr>
      </p:pic>
      <p:pic>
        <p:nvPicPr>
          <p:cNvPr id="5" name="图片 2"/>
          <p:cNvPicPr>
            <a:picLocks noChangeAspect="1"/>
          </p:cNvPicPr>
          <p:nvPr/>
        </p:nvPicPr>
        <p:blipFill>
          <a:blip r:embed="rId7">
            <a:extLst>
              <a:ext uri="{28A0092B-C50C-407E-A947-70E740481C1C}">
                <a14:useLocalDpi xmlns:a14="http://schemas.microsoft.com/office/drawing/2010/main" val="0"/>
              </a:ext>
            </a:extLst>
          </a:blip>
          <a:srcRect t="51762"/>
          <a:stretch>
            <a:fillRect/>
          </a:stretch>
        </p:blipFill>
        <p:spPr bwMode="auto">
          <a:xfrm>
            <a:off x="5737860" y="545465"/>
            <a:ext cx="5897245" cy="2235835"/>
          </a:xfrm>
          <a:prstGeom prst="rect">
            <a:avLst/>
          </a:prstGeom>
          <a:noFill/>
          <a:ln>
            <a:noFill/>
          </a:ln>
        </p:spPr>
      </p:pic>
      <p:pic>
        <p:nvPicPr>
          <p:cNvPr id="1026" name="Picture 2">
            <a:extLst>
              <a:ext uri="{FF2B5EF4-FFF2-40B4-BE49-F238E27FC236}">
                <a16:creationId xmlns:a16="http://schemas.microsoft.com/office/drawing/2014/main" id="{7DB5171F-6E56-446A-8159-7DFD250A527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69040"/>
          <a:stretch/>
        </p:blipFill>
        <p:spPr bwMode="auto">
          <a:xfrm>
            <a:off x="679450" y="960325"/>
            <a:ext cx="5133975"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Click="0" advTm="200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317276" y="5166989"/>
            <a:ext cx="3631501" cy="10233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fontAlgn="auto">
              <a:lnSpc>
                <a:spcPct val="150000"/>
              </a:lnSpc>
            </a:pPr>
            <a:r>
              <a:rPr lang="zh-CN" altLang="en-US" sz="1400" dirty="0">
                <a:latin typeface="Arial" panose="020B0604020202020204" pitchFamily="34" charset="0"/>
                <a:ea typeface="微软雅黑" panose="020B0503020204020204" charset="-122"/>
                <a:sym typeface="Arial" panose="020B0604020202020204" pitchFamily="34" charset="0"/>
              </a:rPr>
              <a:t>自我评估与道德评估元分析的对比分析。正值为道德</a:t>
            </a:r>
            <a:r>
              <a:rPr lang="en-US" altLang="zh-CN" sz="1400" dirty="0">
                <a:latin typeface="Arial" panose="020B0604020202020204" pitchFamily="34" charset="0"/>
                <a:ea typeface="微软雅黑" panose="020B0503020204020204" charset="-122"/>
                <a:sym typeface="Arial" panose="020B0604020202020204" pitchFamily="34" charset="0"/>
              </a:rPr>
              <a:t>&gt;</a:t>
            </a:r>
            <a:r>
              <a:rPr lang="zh-CN" altLang="en-US" sz="1400" dirty="0">
                <a:latin typeface="Arial" panose="020B0604020202020204" pitchFamily="34" charset="0"/>
                <a:ea typeface="微软雅黑" panose="020B0503020204020204" charset="-122"/>
                <a:sym typeface="Arial" panose="020B0604020202020204" pitchFamily="34" charset="0"/>
              </a:rPr>
              <a:t>自我的脑区，负值为自我</a:t>
            </a:r>
            <a:r>
              <a:rPr lang="en-US" altLang="zh-CN" sz="1400" dirty="0">
                <a:latin typeface="Arial" panose="020B0604020202020204" pitchFamily="34" charset="0"/>
                <a:ea typeface="微软雅黑" panose="020B0503020204020204" charset="-122"/>
                <a:sym typeface="Arial" panose="020B0604020202020204" pitchFamily="34" charset="0"/>
              </a:rPr>
              <a:t>&gt;</a:t>
            </a:r>
            <a:r>
              <a:rPr lang="zh-CN" altLang="en-US" sz="1400" dirty="0">
                <a:latin typeface="Arial" panose="020B0604020202020204" pitchFamily="34" charset="0"/>
                <a:ea typeface="微软雅黑" panose="020B0503020204020204" charset="-122"/>
                <a:sym typeface="Arial" panose="020B0604020202020204" pitchFamily="34" charset="0"/>
              </a:rPr>
              <a:t>道德的脑区。</a:t>
            </a:r>
            <a:endParaRPr lang="en-US" altLang="zh-CN" sz="1400" kern="0" noProof="0" dirty="0">
              <a:ln>
                <a:noFill/>
              </a:ln>
              <a:uLnTx/>
              <a:uFillTx/>
              <a:latin typeface="Arial" panose="020B0604020202020204" pitchFamily="34" charset="0"/>
              <a:ea typeface="微软雅黑" panose="020B0503020204020204" charset="-122"/>
              <a:sym typeface="Arial" panose="020B0604020202020204" pitchFamily="34" charset="0"/>
            </a:endParaRPr>
          </a:p>
        </p:txBody>
      </p:sp>
      <p:sp>
        <p:nvSpPr>
          <p:cNvPr id="2" name="文本框 1"/>
          <p:cNvSpPr txBox="1"/>
          <p:nvPr/>
        </p:nvSpPr>
        <p:spPr>
          <a:xfrm>
            <a:off x="1156968" y="266747"/>
            <a:ext cx="5115815" cy="461665"/>
          </a:xfrm>
          <a:prstGeom prst="rect">
            <a:avLst/>
          </a:prstGeom>
          <a:noFill/>
        </p:spPr>
        <p:txBody>
          <a:bodyPr wrap="square" rtlCol="0">
            <a:spAutoFit/>
          </a:bodyPr>
          <a:lstStyle/>
          <a:p>
            <a:r>
              <a:rPr lang="zh-CN" altLang="en-US" sz="2400" b="1" kern="100" dirty="0">
                <a:solidFill>
                  <a:schemeClr val="accent3">
                    <a:lumMod val="60000"/>
                    <a:lumOff val="40000"/>
                  </a:schemeClr>
                </a:solidFill>
                <a:effectLst/>
                <a:latin typeface="Times New Roman" panose="02020603050405020304" pitchFamily="18" charset="0"/>
                <a:ea typeface="黑体" panose="02010609060101010101" pitchFamily="49" charset="-122"/>
                <a:cs typeface="Times New Roman" panose="02020603050405020304" pitchFamily="18" charset="0"/>
              </a:rPr>
              <a:t>自我参照与道德判断激活脑区的异同</a:t>
            </a:r>
            <a:endParaRPr lang="zh-CN" altLang="en-US" dirty="0"/>
          </a:p>
        </p:txBody>
      </p:sp>
      <p:sp>
        <p:nvSpPr>
          <p:cNvPr id="3" name="矩形 2"/>
          <p:cNvSpPr/>
          <p:nvPr/>
        </p:nvSpPr>
        <p:spPr>
          <a:xfrm rot="2706514">
            <a:off x="611830" y="361439"/>
            <a:ext cx="381391" cy="57686"/>
          </a:xfrm>
          <a:prstGeom prst="rect">
            <a:avLst/>
          </a:prstGeom>
          <a:solidFill>
            <a:schemeClr val="bg2"/>
          </a:solidFill>
          <a:ln>
            <a:solidFill>
              <a:srgbClr val="EFE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Oval 6"/>
          <p:cNvSpPr>
            <a:spLocks noChangeArrowheads="1"/>
          </p:cNvSpPr>
          <p:nvPr/>
        </p:nvSpPr>
        <p:spPr bwMode="auto">
          <a:xfrm rot="5400000">
            <a:off x="250123" y="93604"/>
            <a:ext cx="909426" cy="904264"/>
          </a:xfrm>
          <a:prstGeom prst="ellipse">
            <a:avLst/>
          </a:prstGeom>
          <a:solidFill>
            <a:schemeClr val="accent1">
              <a:lumMod val="40000"/>
              <a:lumOff val="60000"/>
            </a:schemeClr>
          </a:solidFill>
          <a:ln w="9525" cap="flat">
            <a:noFill/>
            <a:prstDash val="solid"/>
            <a:miter lim="800000"/>
          </a:ln>
        </p:spPr>
        <p:txBody>
          <a:bodyPr vert="horz" wrap="square" lIns="121920" tIns="60960" rIns="121920" bIns="60960" numCol="1" anchor="t" anchorCtr="0" compatLnSpc="1"/>
          <a:lstStyle/>
          <a:p>
            <a:pPr lvl="0" eaLnBrk="1" hangingPunct="1"/>
            <a:endParaRPr sz="2400" dirty="0">
              <a:latin typeface="Calibri" panose="020F0502020204030204" charset="0"/>
              <a:ea typeface="Calibri" panose="020F0502020204030204" charset="0"/>
            </a:endParaRPr>
          </a:p>
        </p:txBody>
      </p:sp>
      <p:sp>
        <p:nvSpPr>
          <p:cNvPr id="11" name="Freeform 41"/>
          <p:cNvSpPr>
            <a:spLocks noEditPoints="1"/>
          </p:cNvSpPr>
          <p:nvPr/>
        </p:nvSpPr>
        <p:spPr>
          <a:xfrm>
            <a:off x="525706" y="285776"/>
            <a:ext cx="358260" cy="403765"/>
          </a:xfrm>
          <a:custGeom>
            <a:avLst/>
            <a:gdLst/>
            <a:ahLst/>
            <a:cxnLst>
              <a:cxn ang="0">
                <a:pos x="336225" y="0"/>
              </a:cxn>
              <a:cxn ang="0">
                <a:pos x="286912" y="0"/>
              </a:cxn>
              <a:cxn ang="0">
                <a:pos x="268980" y="22432"/>
              </a:cxn>
              <a:cxn ang="0">
                <a:pos x="268980" y="403767"/>
              </a:cxn>
              <a:cxn ang="0">
                <a:pos x="358640" y="403767"/>
              </a:cxn>
              <a:cxn ang="0">
                <a:pos x="358640" y="22432"/>
              </a:cxn>
              <a:cxn ang="0">
                <a:pos x="336225" y="0"/>
              </a:cxn>
              <a:cxn ang="0">
                <a:pos x="201735" y="134589"/>
              </a:cxn>
              <a:cxn ang="0">
                <a:pos x="152422" y="134589"/>
              </a:cxn>
              <a:cxn ang="0">
                <a:pos x="134490" y="157021"/>
              </a:cxn>
              <a:cxn ang="0">
                <a:pos x="134490" y="403767"/>
              </a:cxn>
              <a:cxn ang="0">
                <a:pos x="224150" y="403767"/>
              </a:cxn>
              <a:cxn ang="0">
                <a:pos x="224150" y="157021"/>
              </a:cxn>
              <a:cxn ang="0">
                <a:pos x="201735" y="134589"/>
              </a:cxn>
              <a:cxn ang="0">
                <a:pos x="67245" y="269178"/>
              </a:cxn>
              <a:cxn ang="0">
                <a:pos x="17932" y="269178"/>
              </a:cxn>
              <a:cxn ang="0">
                <a:pos x="0" y="291610"/>
              </a:cxn>
              <a:cxn ang="0">
                <a:pos x="0" y="403767"/>
              </a:cxn>
              <a:cxn ang="0">
                <a:pos x="89660" y="403767"/>
              </a:cxn>
              <a:cxn ang="0">
                <a:pos x="89660" y="291610"/>
              </a:cxn>
              <a:cxn ang="0">
                <a:pos x="67245" y="269178"/>
              </a:cxn>
            </a:cxnLst>
            <a:rect l="0" t="0" r="0" b="0"/>
            <a:pathLst>
              <a:path w="320" h="360">
                <a:moveTo>
                  <a:pt x="300" y="0"/>
                </a:moveTo>
                <a:cubicBezTo>
                  <a:pt x="256" y="0"/>
                  <a:pt x="256" y="0"/>
                  <a:pt x="256" y="0"/>
                </a:cubicBezTo>
                <a:cubicBezTo>
                  <a:pt x="245" y="0"/>
                  <a:pt x="240" y="9"/>
                  <a:pt x="240" y="20"/>
                </a:cubicBezTo>
                <a:cubicBezTo>
                  <a:pt x="240" y="360"/>
                  <a:pt x="240" y="360"/>
                  <a:pt x="240" y="360"/>
                </a:cubicBezTo>
                <a:cubicBezTo>
                  <a:pt x="320" y="360"/>
                  <a:pt x="320" y="360"/>
                  <a:pt x="320" y="360"/>
                </a:cubicBezTo>
                <a:cubicBezTo>
                  <a:pt x="320" y="20"/>
                  <a:pt x="320" y="20"/>
                  <a:pt x="320" y="20"/>
                </a:cubicBezTo>
                <a:cubicBezTo>
                  <a:pt x="320" y="9"/>
                  <a:pt x="311" y="0"/>
                  <a:pt x="300" y="0"/>
                </a:cubicBezTo>
                <a:close/>
                <a:moveTo>
                  <a:pt x="180" y="120"/>
                </a:moveTo>
                <a:cubicBezTo>
                  <a:pt x="136" y="120"/>
                  <a:pt x="136" y="120"/>
                  <a:pt x="136" y="120"/>
                </a:cubicBezTo>
                <a:cubicBezTo>
                  <a:pt x="125" y="120"/>
                  <a:pt x="120" y="129"/>
                  <a:pt x="120" y="140"/>
                </a:cubicBezTo>
                <a:cubicBezTo>
                  <a:pt x="120" y="360"/>
                  <a:pt x="120" y="360"/>
                  <a:pt x="120" y="360"/>
                </a:cubicBezTo>
                <a:cubicBezTo>
                  <a:pt x="200" y="360"/>
                  <a:pt x="200" y="360"/>
                  <a:pt x="200" y="360"/>
                </a:cubicBezTo>
                <a:cubicBezTo>
                  <a:pt x="200" y="140"/>
                  <a:pt x="200" y="140"/>
                  <a:pt x="200" y="140"/>
                </a:cubicBezTo>
                <a:cubicBezTo>
                  <a:pt x="200" y="129"/>
                  <a:pt x="191" y="120"/>
                  <a:pt x="180" y="120"/>
                </a:cubicBezTo>
                <a:close/>
                <a:moveTo>
                  <a:pt x="60" y="240"/>
                </a:moveTo>
                <a:cubicBezTo>
                  <a:pt x="16" y="240"/>
                  <a:pt x="16" y="240"/>
                  <a:pt x="16" y="240"/>
                </a:cubicBezTo>
                <a:cubicBezTo>
                  <a:pt x="5" y="240"/>
                  <a:pt x="0" y="249"/>
                  <a:pt x="0" y="260"/>
                </a:cubicBezTo>
                <a:cubicBezTo>
                  <a:pt x="0" y="360"/>
                  <a:pt x="0" y="360"/>
                  <a:pt x="0" y="360"/>
                </a:cubicBezTo>
                <a:cubicBezTo>
                  <a:pt x="80" y="360"/>
                  <a:pt x="80" y="360"/>
                  <a:pt x="80" y="360"/>
                </a:cubicBezTo>
                <a:cubicBezTo>
                  <a:pt x="80" y="260"/>
                  <a:pt x="80" y="260"/>
                  <a:pt x="80" y="260"/>
                </a:cubicBezTo>
                <a:cubicBezTo>
                  <a:pt x="80" y="249"/>
                  <a:pt x="71" y="240"/>
                  <a:pt x="60" y="240"/>
                </a:cubicBezTo>
                <a:close/>
              </a:path>
            </a:pathLst>
          </a:custGeom>
          <a:solidFill>
            <a:schemeClr val="bg2"/>
          </a:solidFill>
          <a:ln w="9525">
            <a:noFill/>
          </a:ln>
        </p:spPr>
        <p:txBody>
          <a:bodyPr/>
          <a:lstStyle/>
          <a:p>
            <a:endParaRPr lang="zh-CN" altLang="en-US"/>
          </a:p>
        </p:txBody>
      </p:sp>
      <p:pic>
        <p:nvPicPr>
          <p:cNvPr id="12" name="图片 11"/>
          <p:cNvPicPr/>
          <p:nvPr/>
        </p:nvPicPr>
        <p:blipFill rotWithShape="1">
          <a:blip r:embed="rId3"/>
          <a:srcRect l="1577" t="1219" r="1063" b="731"/>
          <a:stretch>
            <a:fillRect/>
          </a:stretch>
        </p:blipFill>
        <p:spPr bwMode="auto">
          <a:xfrm>
            <a:off x="525780" y="1773555"/>
            <a:ext cx="4688840" cy="3393440"/>
          </a:xfrm>
          <a:prstGeom prst="rect">
            <a:avLst/>
          </a:prstGeom>
          <a:ln>
            <a:noFill/>
          </a:ln>
        </p:spPr>
      </p:pic>
      <p:pic>
        <p:nvPicPr>
          <p:cNvPr id="4" name="图片 3" descr="substraction"/>
          <p:cNvPicPr>
            <a:picLocks noChangeAspect="1"/>
          </p:cNvPicPr>
          <p:nvPr/>
        </p:nvPicPr>
        <p:blipFill>
          <a:blip r:embed="rId4"/>
          <a:stretch>
            <a:fillRect/>
          </a:stretch>
        </p:blipFill>
        <p:spPr>
          <a:xfrm>
            <a:off x="6058535" y="2754630"/>
            <a:ext cx="5507990" cy="3784600"/>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34635" y="689610"/>
            <a:ext cx="6655435" cy="1716405"/>
          </a:xfrm>
          <a:prstGeom prst="rect">
            <a:avLst/>
          </a:prstGeom>
          <a:noFill/>
          <a:ln>
            <a:noFill/>
          </a:ln>
        </p:spPr>
      </p:pic>
    </p:spTree>
  </p:cSld>
  <p:clrMapOvr>
    <a:masterClrMapping/>
  </p:clrMapOvr>
  <p:transition spd="slow" advClick="0" advTm="200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3"/>
          <a:stretch>
            <a:fillRect/>
          </a:stretch>
        </p:blipFill>
        <p:spPr>
          <a:xfrm>
            <a:off x="4745355" y="-588645"/>
            <a:ext cx="12060555" cy="8474075"/>
          </a:xfrm>
          <a:prstGeom prst="rect">
            <a:avLst/>
          </a:prstGeom>
        </p:spPr>
      </p:pic>
      <p:sp>
        <p:nvSpPr>
          <p:cNvPr id="5" name="文本框 4"/>
          <p:cNvSpPr txBox="1"/>
          <p:nvPr/>
        </p:nvSpPr>
        <p:spPr>
          <a:xfrm>
            <a:off x="938890" y="866453"/>
            <a:ext cx="1064260" cy="1599565"/>
          </a:xfrm>
          <a:prstGeom prst="rect">
            <a:avLst/>
          </a:prstGeom>
          <a:noFill/>
        </p:spPr>
        <p:txBody>
          <a:bodyPr vert="eaVert" wrap="square" rtlCol="0">
            <a:spAutoFit/>
          </a:bodyPr>
          <a:lstStyle/>
          <a:p>
            <a:pPr algn="dist"/>
            <a:r>
              <a:rPr lang="zh-CN" altLang="en-US" sz="5400" dirty="0">
                <a:solidFill>
                  <a:srgbClr val="383987"/>
                </a:solidFill>
                <a:latin typeface="微软雅黑" panose="020B0503020204020204" charset="-122"/>
                <a:ea typeface="微软雅黑" panose="020B0503020204020204" charset="-122"/>
              </a:rPr>
              <a:t>目</a:t>
            </a:r>
            <a:r>
              <a:rPr lang="zh-CN" altLang="en-US" sz="5400" dirty="0">
                <a:ln>
                  <a:solidFill>
                    <a:srgbClr val="383987"/>
                  </a:solidFill>
                </a:ln>
                <a:noFill/>
                <a:latin typeface="微软雅黑" panose="020B0503020204020204" charset="-122"/>
                <a:ea typeface="微软雅黑" panose="020B0503020204020204" charset="-122"/>
              </a:rPr>
              <a:t>录</a:t>
            </a:r>
          </a:p>
        </p:txBody>
      </p:sp>
      <p:sp>
        <p:nvSpPr>
          <p:cNvPr id="44" name="矩形 43"/>
          <p:cNvSpPr/>
          <p:nvPr/>
        </p:nvSpPr>
        <p:spPr>
          <a:xfrm>
            <a:off x="1598930" y="1590040"/>
            <a:ext cx="650875" cy="1665605"/>
          </a:xfrm>
          <a:prstGeom prst="rect">
            <a:avLst/>
          </a:prstGeom>
          <a:noFill/>
          <a:ln>
            <a:noFill/>
          </a:ln>
          <a:extLst>
            <a:ext uri="{909E8E84-426E-40DD-AFC4-6F175D3DCCD1}">
              <a14:hiddenFill xmlns:a14="http://schemas.microsoft.com/office/drawing/2010/main">
                <a:solidFill>
                  <a:srgbClr val="A9B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l"/>
            <a:r>
              <a:rPr lang="en-US" altLang="zh-CN" sz="2000" dirty="0">
                <a:solidFill>
                  <a:srgbClr val="383987"/>
                </a:solidFill>
                <a:latin typeface="微软雅黑" panose="020B0503020204020204" charset="-122"/>
                <a:ea typeface="微软雅黑" panose="020B0503020204020204" charset="-122"/>
                <a:sym typeface="+mn-ea"/>
              </a:rPr>
              <a:t>CONTENTS</a:t>
            </a:r>
            <a:endParaRPr lang="en-US" altLang="zh-CN" sz="2000" b="1" dirty="0">
              <a:solidFill>
                <a:srgbClr val="383987"/>
              </a:solidFill>
              <a:latin typeface="微软雅黑" panose="020B0503020204020204" charset="-122"/>
              <a:ea typeface="微软雅黑" panose="020B0503020204020204" charset="-122"/>
              <a:sym typeface="+mn-ea"/>
            </a:endParaRPr>
          </a:p>
        </p:txBody>
      </p:sp>
      <p:sp>
        <p:nvSpPr>
          <p:cNvPr id="6" name="文本框 5"/>
          <p:cNvSpPr txBox="1"/>
          <p:nvPr/>
        </p:nvSpPr>
        <p:spPr>
          <a:xfrm>
            <a:off x="3960495" y="1546225"/>
            <a:ext cx="3221990"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研究背景</a:t>
            </a:r>
            <a:endParaRPr kumimoji="0" lang="zh-CN" altLang="en-US" sz="2400" i="0" u="none" strike="noStrike" kern="0" cap="none" spc="0" normalizeH="0" baseline="0" noProof="0" dirty="0">
              <a:ln>
                <a:noFill/>
              </a:ln>
              <a:solidFill>
                <a:srgbClr val="383987"/>
              </a:solidFill>
              <a:effectLst/>
              <a:uLnTx/>
              <a:uFillTx/>
              <a:latin typeface="微软雅黑" panose="020B0503020204020204" charset="-122"/>
              <a:ea typeface="微软雅黑" panose="020B0503020204020204" charset="-122"/>
              <a:sym typeface="+mn-ea"/>
            </a:endParaRPr>
          </a:p>
        </p:txBody>
      </p:sp>
      <p:sp>
        <p:nvSpPr>
          <p:cNvPr id="7" name="文本框 6"/>
          <p:cNvSpPr txBox="1"/>
          <p:nvPr/>
        </p:nvSpPr>
        <p:spPr>
          <a:xfrm>
            <a:off x="2967355" y="1713865"/>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方正舒体" panose="02010601030101010101" pitchFamily="2" charset="-122"/>
                <a:sym typeface="+mn-ea"/>
              </a:rPr>
              <a:t>01</a:t>
            </a:r>
          </a:p>
        </p:txBody>
      </p:sp>
      <p:sp>
        <p:nvSpPr>
          <p:cNvPr id="8" name="文本框 7"/>
          <p:cNvSpPr txBox="1"/>
          <p:nvPr/>
        </p:nvSpPr>
        <p:spPr>
          <a:xfrm>
            <a:off x="2967355" y="2708275"/>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方正舒体" panose="02010601030101010101" pitchFamily="2" charset="-122"/>
                <a:sym typeface="+mn-ea"/>
              </a:rPr>
              <a:t>02</a:t>
            </a:r>
          </a:p>
        </p:txBody>
      </p:sp>
      <p:sp>
        <p:nvSpPr>
          <p:cNvPr id="28" name="文本框 27"/>
          <p:cNvSpPr txBox="1"/>
          <p:nvPr/>
        </p:nvSpPr>
        <p:spPr>
          <a:xfrm>
            <a:off x="2967355" y="3689985"/>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方正舒体" panose="02010601030101010101" pitchFamily="2" charset="-122"/>
                <a:sym typeface="+mn-ea"/>
              </a:rPr>
              <a:t>03</a:t>
            </a:r>
          </a:p>
        </p:txBody>
      </p:sp>
      <p:sp>
        <p:nvSpPr>
          <p:cNvPr id="16" name="文本框 15"/>
          <p:cNvSpPr txBox="1"/>
          <p:nvPr/>
        </p:nvSpPr>
        <p:spPr>
          <a:xfrm>
            <a:off x="3960495" y="2602230"/>
            <a:ext cx="3221990"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研究过程</a:t>
            </a:r>
            <a:endParaRPr kumimoji="0" lang="zh-CN" altLang="en-US" sz="2400" i="0" u="none" strike="noStrike" kern="0" cap="none" spc="0" normalizeH="0" baseline="0" noProof="0" dirty="0">
              <a:ln>
                <a:noFill/>
              </a:ln>
              <a:solidFill>
                <a:srgbClr val="383987"/>
              </a:solidFill>
              <a:effectLst/>
              <a:uLnTx/>
              <a:uFillTx/>
              <a:latin typeface="微软雅黑" panose="020B0503020204020204" charset="-122"/>
              <a:ea typeface="微软雅黑" panose="020B0503020204020204" charset="-122"/>
              <a:sym typeface="+mn-ea"/>
            </a:endParaRPr>
          </a:p>
        </p:txBody>
      </p:sp>
      <p:sp>
        <p:nvSpPr>
          <p:cNvPr id="18" name="文本框 17"/>
          <p:cNvSpPr txBox="1"/>
          <p:nvPr/>
        </p:nvSpPr>
        <p:spPr>
          <a:xfrm>
            <a:off x="3960495" y="3585210"/>
            <a:ext cx="3221990"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结果</a:t>
            </a:r>
            <a:endParaRPr kumimoji="0" lang="zh-CN" altLang="en-US" sz="2400" i="0" u="none" strike="noStrike" kern="0" cap="none" spc="0" normalizeH="0" baseline="0" noProof="0" dirty="0">
              <a:ln>
                <a:noFill/>
              </a:ln>
              <a:solidFill>
                <a:srgbClr val="383987"/>
              </a:solidFill>
              <a:effectLst/>
              <a:uLnTx/>
              <a:uFillTx/>
              <a:latin typeface="微软雅黑" panose="020B0503020204020204" charset="-122"/>
              <a:ea typeface="微软雅黑" panose="020B0503020204020204" charset="-122"/>
              <a:sym typeface="+mn-ea"/>
            </a:endParaRPr>
          </a:p>
        </p:txBody>
      </p:sp>
    </p:spTree>
  </p:cSld>
  <p:clrMapOvr>
    <a:masterClrMapping/>
  </p:clrMapOvr>
  <p:transition spd="slow" advClick="0" advTm="2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83824" y="5732036"/>
            <a:ext cx="3631501" cy="70019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fontAlgn="auto">
              <a:lnSpc>
                <a:spcPct val="150000"/>
              </a:lnSpc>
            </a:pPr>
            <a:r>
              <a:rPr lang="zh-CN" altLang="en-US" sz="1400" dirty="0">
                <a:latin typeface="Arial" panose="020B0604020202020204" pitchFamily="34" charset="0"/>
                <a:ea typeface="微软雅黑" panose="020B0503020204020204" charset="-122"/>
                <a:sym typeface="Arial" panose="020B0604020202020204" pitchFamily="34" charset="0"/>
              </a:rPr>
              <a:t>自我评估与道德评估神经成像共同激活的大脑区域。</a:t>
            </a:r>
            <a:endParaRPr lang="en-US" altLang="zh-CN" sz="1400" kern="0" noProof="0" dirty="0">
              <a:ln>
                <a:noFill/>
              </a:ln>
              <a:uLnTx/>
              <a:uFillTx/>
              <a:latin typeface="Arial" panose="020B0604020202020204" pitchFamily="34" charset="0"/>
              <a:ea typeface="微软雅黑" panose="020B0503020204020204" charset="-122"/>
              <a:sym typeface="Arial" panose="020B0604020202020204" pitchFamily="34" charset="0"/>
            </a:endParaRPr>
          </a:p>
        </p:txBody>
      </p:sp>
      <p:sp>
        <p:nvSpPr>
          <p:cNvPr id="2" name="文本框 1"/>
          <p:cNvSpPr txBox="1"/>
          <p:nvPr/>
        </p:nvSpPr>
        <p:spPr>
          <a:xfrm>
            <a:off x="1156968" y="266747"/>
            <a:ext cx="5115815" cy="461665"/>
          </a:xfrm>
          <a:prstGeom prst="rect">
            <a:avLst/>
          </a:prstGeom>
          <a:noFill/>
        </p:spPr>
        <p:txBody>
          <a:bodyPr wrap="square" rtlCol="0">
            <a:spAutoFit/>
          </a:bodyPr>
          <a:lstStyle/>
          <a:p>
            <a:r>
              <a:rPr lang="zh-CN" altLang="en-US" sz="2400" b="1" kern="100" dirty="0">
                <a:solidFill>
                  <a:schemeClr val="accent3">
                    <a:lumMod val="60000"/>
                    <a:lumOff val="40000"/>
                  </a:schemeClr>
                </a:solidFill>
                <a:effectLst/>
                <a:latin typeface="Times New Roman" panose="02020603050405020304" pitchFamily="18" charset="0"/>
                <a:ea typeface="黑体" panose="02010609060101010101" pitchFamily="49" charset="-122"/>
                <a:cs typeface="Times New Roman" panose="02020603050405020304" pitchFamily="18" charset="0"/>
              </a:rPr>
              <a:t>自我参照与道德判断激活脑区的异同</a:t>
            </a:r>
            <a:endParaRPr lang="zh-CN" altLang="en-US" dirty="0"/>
          </a:p>
        </p:txBody>
      </p:sp>
      <p:sp>
        <p:nvSpPr>
          <p:cNvPr id="3" name="矩形 2"/>
          <p:cNvSpPr/>
          <p:nvPr/>
        </p:nvSpPr>
        <p:spPr>
          <a:xfrm rot="2706514">
            <a:off x="611830" y="361439"/>
            <a:ext cx="381391" cy="57686"/>
          </a:xfrm>
          <a:prstGeom prst="rect">
            <a:avLst/>
          </a:prstGeom>
          <a:solidFill>
            <a:schemeClr val="bg2"/>
          </a:solidFill>
          <a:ln>
            <a:solidFill>
              <a:srgbClr val="EFE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Oval 6"/>
          <p:cNvSpPr>
            <a:spLocks noChangeArrowheads="1"/>
          </p:cNvSpPr>
          <p:nvPr/>
        </p:nvSpPr>
        <p:spPr bwMode="auto">
          <a:xfrm rot="5400000">
            <a:off x="250123" y="93604"/>
            <a:ext cx="909426" cy="904264"/>
          </a:xfrm>
          <a:prstGeom prst="ellipse">
            <a:avLst/>
          </a:prstGeom>
          <a:solidFill>
            <a:schemeClr val="accent6">
              <a:lumMod val="40000"/>
              <a:lumOff val="60000"/>
            </a:schemeClr>
          </a:solidFill>
          <a:ln w="9525" cap="flat">
            <a:noFill/>
            <a:prstDash val="solid"/>
            <a:miter lim="800000"/>
          </a:ln>
        </p:spPr>
        <p:txBody>
          <a:bodyPr vert="horz" wrap="square" lIns="121920" tIns="60960" rIns="121920" bIns="60960" numCol="1" anchor="t" anchorCtr="0" compatLnSpc="1"/>
          <a:lstStyle/>
          <a:p>
            <a:pPr lvl="0" eaLnBrk="1" hangingPunct="1"/>
            <a:endParaRPr sz="2400" dirty="0">
              <a:latin typeface="Calibri" panose="020F0502020204030204" charset="0"/>
              <a:ea typeface="Calibri" panose="020F0502020204030204" charset="0"/>
            </a:endParaRPr>
          </a:p>
        </p:txBody>
      </p:sp>
      <p:sp>
        <p:nvSpPr>
          <p:cNvPr id="11" name="Freeform 41"/>
          <p:cNvSpPr>
            <a:spLocks noEditPoints="1"/>
          </p:cNvSpPr>
          <p:nvPr/>
        </p:nvSpPr>
        <p:spPr>
          <a:xfrm>
            <a:off x="525706" y="285776"/>
            <a:ext cx="358260" cy="403765"/>
          </a:xfrm>
          <a:custGeom>
            <a:avLst/>
            <a:gdLst/>
            <a:ahLst/>
            <a:cxnLst>
              <a:cxn ang="0">
                <a:pos x="336225" y="0"/>
              </a:cxn>
              <a:cxn ang="0">
                <a:pos x="286912" y="0"/>
              </a:cxn>
              <a:cxn ang="0">
                <a:pos x="268980" y="22432"/>
              </a:cxn>
              <a:cxn ang="0">
                <a:pos x="268980" y="403767"/>
              </a:cxn>
              <a:cxn ang="0">
                <a:pos x="358640" y="403767"/>
              </a:cxn>
              <a:cxn ang="0">
                <a:pos x="358640" y="22432"/>
              </a:cxn>
              <a:cxn ang="0">
                <a:pos x="336225" y="0"/>
              </a:cxn>
              <a:cxn ang="0">
                <a:pos x="201735" y="134589"/>
              </a:cxn>
              <a:cxn ang="0">
                <a:pos x="152422" y="134589"/>
              </a:cxn>
              <a:cxn ang="0">
                <a:pos x="134490" y="157021"/>
              </a:cxn>
              <a:cxn ang="0">
                <a:pos x="134490" y="403767"/>
              </a:cxn>
              <a:cxn ang="0">
                <a:pos x="224150" y="403767"/>
              </a:cxn>
              <a:cxn ang="0">
                <a:pos x="224150" y="157021"/>
              </a:cxn>
              <a:cxn ang="0">
                <a:pos x="201735" y="134589"/>
              </a:cxn>
              <a:cxn ang="0">
                <a:pos x="67245" y="269178"/>
              </a:cxn>
              <a:cxn ang="0">
                <a:pos x="17932" y="269178"/>
              </a:cxn>
              <a:cxn ang="0">
                <a:pos x="0" y="291610"/>
              </a:cxn>
              <a:cxn ang="0">
                <a:pos x="0" y="403767"/>
              </a:cxn>
              <a:cxn ang="0">
                <a:pos x="89660" y="403767"/>
              </a:cxn>
              <a:cxn ang="0">
                <a:pos x="89660" y="291610"/>
              </a:cxn>
              <a:cxn ang="0">
                <a:pos x="67245" y="269178"/>
              </a:cxn>
            </a:cxnLst>
            <a:rect l="0" t="0" r="0" b="0"/>
            <a:pathLst>
              <a:path w="320" h="360">
                <a:moveTo>
                  <a:pt x="300" y="0"/>
                </a:moveTo>
                <a:cubicBezTo>
                  <a:pt x="256" y="0"/>
                  <a:pt x="256" y="0"/>
                  <a:pt x="256" y="0"/>
                </a:cubicBezTo>
                <a:cubicBezTo>
                  <a:pt x="245" y="0"/>
                  <a:pt x="240" y="9"/>
                  <a:pt x="240" y="20"/>
                </a:cubicBezTo>
                <a:cubicBezTo>
                  <a:pt x="240" y="360"/>
                  <a:pt x="240" y="360"/>
                  <a:pt x="240" y="360"/>
                </a:cubicBezTo>
                <a:cubicBezTo>
                  <a:pt x="320" y="360"/>
                  <a:pt x="320" y="360"/>
                  <a:pt x="320" y="360"/>
                </a:cubicBezTo>
                <a:cubicBezTo>
                  <a:pt x="320" y="20"/>
                  <a:pt x="320" y="20"/>
                  <a:pt x="320" y="20"/>
                </a:cubicBezTo>
                <a:cubicBezTo>
                  <a:pt x="320" y="9"/>
                  <a:pt x="311" y="0"/>
                  <a:pt x="300" y="0"/>
                </a:cubicBezTo>
                <a:close/>
                <a:moveTo>
                  <a:pt x="180" y="120"/>
                </a:moveTo>
                <a:cubicBezTo>
                  <a:pt x="136" y="120"/>
                  <a:pt x="136" y="120"/>
                  <a:pt x="136" y="120"/>
                </a:cubicBezTo>
                <a:cubicBezTo>
                  <a:pt x="125" y="120"/>
                  <a:pt x="120" y="129"/>
                  <a:pt x="120" y="140"/>
                </a:cubicBezTo>
                <a:cubicBezTo>
                  <a:pt x="120" y="360"/>
                  <a:pt x="120" y="360"/>
                  <a:pt x="120" y="360"/>
                </a:cubicBezTo>
                <a:cubicBezTo>
                  <a:pt x="200" y="360"/>
                  <a:pt x="200" y="360"/>
                  <a:pt x="200" y="360"/>
                </a:cubicBezTo>
                <a:cubicBezTo>
                  <a:pt x="200" y="140"/>
                  <a:pt x="200" y="140"/>
                  <a:pt x="200" y="140"/>
                </a:cubicBezTo>
                <a:cubicBezTo>
                  <a:pt x="200" y="129"/>
                  <a:pt x="191" y="120"/>
                  <a:pt x="180" y="120"/>
                </a:cubicBezTo>
                <a:close/>
                <a:moveTo>
                  <a:pt x="60" y="240"/>
                </a:moveTo>
                <a:cubicBezTo>
                  <a:pt x="16" y="240"/>
                  <a:pt x="16" y="240"/>
                  <a:pt x="16" y="240"/>
                </a:cubicBezTo>
                <a:cubicBezTo>
                  <a:pt x="5" y="240"/>
                  <a:pt x="0" y="249"/>
                  <a:pt x="0" y="260"/>
                </a:cubicBezTo>
                <a:cubicBezTo>
                  <a:pt x="0" y="360"/>
                  <a:pt x="0" y="360"/>
                  <a:pt x="0" y="360"/>
                </a:cubicBezTo>
                <a:cubicBezTo>
                  <a:pt x="80" y="360"/>
                  <a:pt x="80" y="360"/>
                  <a:pt x="80" y="360"/>
                </a:cubicBezTo>
                <a:cubicBezTo>
                  <a:pt x="80" y="260"/>
                  <a:pt x="80" y="260"/>
                  <a:pt x="80" y="260"/>
                </a:cubicBezTo>
                <a:cubicBezTo>
                  <a:pt x="80" y="249"/>
                  <a:pt x="71" y="240"/>
                  <a:pt x="60" y="240"/>
                </a:cubicBezTo>
                <a:close/>
              </a:path>
            </a:pathLst>
          </a:custGeom>
          <a:solidFill>
            <a:schemeClr val="bg2"/>
          </a:solidFill>
          <a:ln w="9525">
            <a:noFill/>
          </a:ln>
        </p:spPr>
        <p:txBody>
          <a:bodyPr/>
          <a:lstStyle/>
          <a:p>
            <a:endParaRPr lang="zh-CN" altLang="en-US"/>
          </a:p>
        </p:txBody>
      </p:sp>
      <p:pic>
        <p:nvPicPr>
          <p:cNvPr id="14" name="图片 13"/>
          <p:cNvPicPr/>
          <p:nvPr/>
        </p:nvPicPr>
        <p:blipFill rotWithShape="1">
          <a:blip r:embed="rId3"/>
          <a:srcRect l="790" t="1994" b="2172"/>
          <a:stretch>
            <a:fillRect/>
          </a:stretch>
        </p:blipFill>
        <p:spPr bwMode="auto">
          <a:xfrm>
            <a:off x="359410" y="1581150"/>
            <a:ext cx="4681220" cy="3695065"/>
          </a:xfrm>
          <a:prstGeom prst="rect">
            <a:avLst/>
          </a:prstGeom>
          <a:ln>
            <a:noFill/>
          </a:ln>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39995" y="2921000"/>
            <a:ext cx="6875145" cy="2085975"/>
          </a:xfrm>
          <a:prstGeom prst="rect">
            <a:avLst/>
          </a:prstGeom>
          <a:noFill/>
          <a:ln>
            <a:noFill/>
          </a:ln>
        </p:spPr>
      </p:pic>
    </p:spTree>
  </p:cSld>
  <p:clrMapOvr>
    <a:masterClrMapping/>
  </p:clrMapOvr>
  <p:transition spd="slow" advClick="0" advTm="200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3"/>
          <a:stretch>
            <a:fillRect/>
          </a:stretch>
        </p:blipFill>
        <p:spPr>
          <a:xfrm>
            <a:off x="4672203" y="-919798"/>
            <a:ext cx="12060555" cy="8474075"/>
          </a:xfrm>
          <a:prstGeom prst="rect">
            <a:avLst/>
          </a:prstGeom>
        </p:spPr>
      </p:pic>
      <p:sp>
        <p:nvSpPr>
          <p:cNvPr id="5" name="文本框 4"/>
          <p:cNvSpPr txBox="1"/>
          <p:nvPr/>
        </p:nvSpPr>
        <p:spPr>
          <a:xfrm>
            <a:off x="799909" y="516472"/>
            <a:ext cx="9902571" cy="2800767"/>
          </a:xfrm>
          <a:prstGeom prst="rect">
            <a:avLst/>
          </a:prstGeom>
          <a:noFill/>
        </p:spPr>
        <p:txBody>
          <a:bodyPr wrap="square" rtlCol="0">
            <a:spAutoFit/>
          </a:bodyPr>
          <a:lstStyle/>
          <a:p>
            <a:pPr algn="l"/>
            <a:r>
              <a:rPr lang="en-US" altLang="zh-CN" sz="8800" dirty="0">
                <a:ln>
                  <a:solidFill>
                    <a:srgbClr val="383987"/>
                  </a:solidFill>
                </a:ln>
                <a:noFill/>
                <a:latin typeface="Agency FB" panose="020B0503020202020204" charset="0"/>
              </a:rPr>
              <a:t>THANKS </a:t>
            </a:r>
          </a:p>
          <a:p>
            <a:pPr algn="l"/>
            <a:r>
              <a:rPr lang="en-US" altLang="zh-CN" sz="8800" dirty="0">
                <a:ln>
                  <a:solidFill>
                    <a:srgbClr val="383987"/>
                  </a:solidFill>
                </a:ln>
                <a:noFill/>
                <a:latin typeface="Agency FB" panose="020B0503020202020204" charset="0"/>
              </a:rPr>
              <a:t>for your attention!</a:t>
            </a:r>
          </a:p>
        </p:txBody>
      </p:sp>
      <p:sp>
        <p:nvSpPr>
          <p:cNvPr id="2" name="文本框 1"/>
          <p:cNvSpPr txBox="1"/>
          <p:nvPr/>
        </p:nvSpPr>
        <p:spPr>
          <a:xfrm>
            <a:off x="934085" y="3540760"/>
            <a:ext cx="4176395" cy="646331"/>
          </a:xfrm>
          <a:prstGeom prst="rect">
            <a:avLst/>
          </a:prstGeom>
          <a:noFill/>
        </p:spPr>
        <p:txBody>
          <a:bodyPr wrap="square" rtlCol="0">
            <a:spAutoFit/>
          </a:bodyPr>
          <a:lstStyle/>
          <a:p>
            <a:r>
              <a:rPr lang="en-US" altLang="zh-CN" sz="3600" dirty="0">
                <a:ln>
                  <a:noFill/>
                </a:ln>
                <a:solidFill>
                  <a:srgbClr val="383987"/>
                </a:solidFill>
                <a:latin typeface="微软雅黑" panose="020B0503020204020204" charset="-122"/>
                <a:ea typeface="微软雅黑" panose="020B0503020204020204" charset="-122"/>
              </a:rPr>
              <a:t>Happy New Year!</a:t>
            </a:r>
            <a:endParaRPr lang="zh-CN" altLang="en-US" sz="3600" dirty="0">
              <a:ln>
                <a:noFill/>
              </a:ln>
              <a:solidFill>
                <a:srgbClr val="383987"/>
              </a:solidFill>
              <a:latin typeface="微软雅黑" panose="020B0503020204020204" charset="-122"/>
              <a:ea typeface="微软雅黑" panose="020B0503020204020204" charset="-122"/>
            </a:endParaRPr>
          </a:p>
        </p:txBody>
      </p:sp>
    </p:spTree>
  </p:cSld>
  <p:clrMapOvr>
    <a:masterClrMapping/>
  </p:clrMapOvr>
  <p:transition spd="slow" advClick="0" advTm="2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3"/>
          <a:stretch>
            <a:fillRect/>
          </a:stretch>
        </p:blipFill>
        <p:spPr>
          <a:xfrm>
            <a:off x="4745355" y="-588645"/>
            <a:ext cx="12060555" cy="8474075"/>
          </a:xfrm>
          <a:prstGeom prst="rect">
            <a:avLst/>
          </a:prstGeom>
        </p:spPr>
      </p:pic>
      <p:sp>
        <p:nvSpPr>
          <p:cNvPr id="5" name="文本框 4"/>
          <p:cNvSpPr txBox="1"/>
          <p:nvPr/>
        </p:nvSpPr>
        <p:spPr>
          <a:xfrm>
            <a:off x="1038225" y="1413079"/>
            <a:ext cx="2301875" cy="1861185"/>
          </a:xfrm>
          <a:prstGeom prst="rect">
            <a:avLst/>
          </a:prstGeom>
          <a:noFill/>
        </p:spPr>
        <p:txBody>
          <a:bodyPr wrap="square" rtlCol="0">
            <a:spAutoFit/>
          </a:bodyPr>
          <a:lstStyle/>
          <a:p>
            <a:pPr algn="l"/>
            <a:r>
              <a:rPr lang="en-US" altLang="zh-CN" sz="11500">
                <a:ln>
                  <a:solidFill>
                    <a:srgbClr val="383987"/>
                  </a:solidFill>
                </a:ln>
                <a:noFill/>
                <a:latin typeface="Agency FB" panose="020B0503020202020204" charset="0"/>
              </a:rPr>
              <a:t>01</a:t>
            </a:r>
          </a:p>
        </p:txBody>
      </p:sp>
      <p:sp>
        <p:nvSpPr>
          <p:cNvPr id="6" name="文本框 5"/>
          <p:cNvSpPr txBox="1"/>
          <p:nvPr/>
        </p:nvSpPr>
        <p:spPr>
          <a:xfrm>
            <a:off x="2119774" y="2271375"/>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研究背景</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Tree>
  </p:cSld>
  <p:clrMapOvr>
    <a:masterClrMapping/>
  </p:clrMapOvr>
  <p:transition spd="slow" advClick="0" advTm="2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上箭头 1"/>
          <p:cNvSpPr/>
          <p:nvPr/>
        </p:nvSpPr>
        <p:spPr>
          <a:xfrm>
            <a:off x="6179210" y="284480"/>
            <a:ext cx="280460" cy="6289040"/>
          </a:xfrm>
          <a:prstGeom prst="upArrow">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070365" y="1426854"/>
            <a:ext cx="4977645" cy="523220"/>
          </a:xfrm>
          <a:prstGeom prst="rect">
            <a:avLst/>
          </a:prstGeom>
          <a:noFill/>
        </p:spPr>
        <p:txBody>
          <a:bodyPr wrap="none" rtlCol="0">
            <a:spAutoFit/>
          </a:bodyPr>
          <a:lstStyle/>
          <a:p>
            <a:pPr algn="l"/>
            <a:r>
              <a:rPr lang="zh-CN" altLang="en-US" sz="2800" b="1" noProof="0" dirty="0">
                <a:ln>
                  <a:noFill/>
                </a:ln>
                <a:solidFill>
                  <a:schemeClr val="tx1">
                    <a:lumMod val="65000"/>
                    <a:lumOff val="35000"/>
                  </a:schemeClr>
                </a:solidFill>
                <a:uLnTx/>
                <a:uFillTx/>
                <a:ea typeface="方正舒体" panose="02010601030101010101" pitchFamily="2" charset="-122"/>
                <a:sym typeface="+mn-ea"/>
              </a:rPr>
              <a:t>道德伪善</a:t>
            </a:r>
            <a:r>
              <a:rPr lang="en-US" altLang="zh-CN" sz="2800" b="1" noProof="0" dirty="0">
                <a:ln>
                  <a:noFill/>
                </a:ln>
                <a:solidFill>
                  <a:schemeClr val="tx1">
                    <a:lumMod val="65000"/>
                    <a:lumOff val="35000"/>
                  </a:schemeClr>
                </a:solidFill>
                <a:uLnTx/>
                <a:uFillTx/>
                <a:ea typeface="方正舒体" panose="02010601030101010101" pitchFamily="2" charset="-122"/>
                <a:sym typeface="+mn-ea"/>
              </a:rPr>
              <a:t>(</a:t>
            </a:r>
            <a:r>
              <a:rPr lang="zh-CN" altLang="en-US" sz="2800" b="1" noProof="0" dirty="0">
                <a:ln>
                  <a:noFill/>
                </a:ln>
                <a:solidFill>
                  <a:schemeClr val="tx1">
                    <a:lumMod val="65000"/>
                    <a:lumOff val="35000"/>
                  </a:schemeClr>
                </a:solidFill>
                <a:uLnTx/>
                <a:uFillTx/>
                <a:ea typeface="方正舒体" panose="02010601030101010101" pitchFamily="2" charset="-122"/>
                <a:sym typeface="+mn-ea"/>
              </a:rPr>
              <a:t>沈汪兵 </a:t>
            </a:r>
            <a:r>
              <a:rPr lang="en-US" altLang="zh-CN" sz="2800" b="1" noProof="0" dirty="0">
                <a:ln>
                  <a:noFill/>
                </a:ln>
                <a:solidFill>
                  <a:schemeClr val="tx1">
                    <a:lumMod val="65000"/>
                    <a:lumOff val="35000"/>
                  </a:schemeClr>
                </a:solidFill>
                <a:uLnTx/>
                <a:uFillTx/>
                <a:ea typeface="方正舒体" panose="02010601030101010101" pitchFamily="2" charset="-122"/>
                <a:sym typeface="+mn-ea"/>
              </a:rPr>
              <a:t>&amp; </a:t>
            </a:r>
            <a:r>
              <a:rPr lang="zh-CN" altLang="en-US" sz="2800" b="1" noProof="0" dirty="0">
                <a:ln>
                  <a:noFill/>
                </a:ln>
                <a:solidFill>
                  <a:schemeClr val="tx1">
                    <a:lumMod val="65000"/>
                    <a:lumOff val="35000"/>
                  </a:schemeClr>
                </a:solidFill>
                <a:uLnTx/>
                <a:uFillTx/>
                <a:ea typeface="方正舒体" panose="02010601030101010101" pitchFamily="2" charset="-122"/>
                <a:sym typeface="+mn-ea"/>
              </a:rPr>
              <a:t>刘昌</a:t>
            </a:r>
            <a:r>
              <a:rPr lang="en-US" altLang="zh-CN" sz="2800" b="1" noProof="0" dirty="0">
                <a:ln>
                  <a:noFill/>
                </a:ln>
                <a:solidFill>
                  <a:schemeClr val="tx1">
                    <a:lumMod val="65000"/>
                    <a:lumOff val="35000"/>
                  </a:schemeClr>
                </a:solidFill>
                <a:uLnTx/>
                <a:uFillTx/>
                <a:ea typeface="方正舒体" panose="02010601030101010101" pitchFamily="2" charset="-122"/>
                <a:sym typeface="+mn-ea"/>
              </a:rPr>
              <a:t>, </a:t>
            </a:r>
            <a:r>
              <a:rPr lang="en-US" altLang="zh-CN" sz="2800" b="1" noProof="0" dirty="0">
                <a:ln>
                  <a:noFill/>
                </a:ln>
                <a:solidFill>
                  <a:schemeClr val="tx1">
                    <a:lumMod val="65000"/>
                    <a:lumOff val="35000"/>
                  </a:schemeClr>
                </a:solidFill>
                <a:uLnTx/>
                <a:uFillTx/>
                <a:latin typeface="Times New Roman" panose="02020603050405020304" pitchFamily="18" charset="0"/>
                <a:ea typeface="方正舒体" panose="02010601030101010101" pitchFamily="2" charset="-122"/>
                <a:cs typeface="Times New Roman" panose="02020603050405020304" pitchFamily="18" charset="0"/>
                <a:sym typeface="+mn-ea"/>
              </a:rPr>
              <a:t>2012</a:t>
            </a:r>
            <a:r>
              <a:rPr lang="en-US" altLang="zh-CN" sz="2800" b="1" noProof="0" dirty="0">
                <a:ln>
                  <a:noFill/>
                </a:ln>
                <a:solidFill>
                  <a:schemeClr val="tx1">
                    <a:lumMod val="65000"/>
                    <a:lumOff val="35000"/>
                  </a:schemeClr>
                </a:solidFill>
                <a:uLnTx/>
                <a:uFillTx/>
                <a:ea typeface="方正舒体" panose="02010601030101010101" pitchFamily="2" charset="-122"/>
                <a:sym typeface="+mn-ea"/>
              </a:rPr>
              <a:t>)</a:t>
            </a:r>
            <a:endParaRPr lang="en-US" altLang="zh-CN" sz="2800" b="1" noProof="0" dirty="0">
              <a:ln>
                <a:noFill/>
              </a:ln>
              <a:solidFill>
                <a:schemeClr val="tx1">
                  <a:lumMod val="65000"/>
                  <a:lumOff val="35000"/>
                </a:schemeClr>
              </a:solidFill>
              <a:uLnTx/>
              <a:uFillTx/>
              <a:latin typeface="微软雅黑" panose="020B0503020204020204" charset="-122"/>
              <a:ea typeface="方正舒体" panose="02010601030101010101" pitchFamily="2" charset="-122"/>
              <a:sym typeface="+mn-ea"/>
            </a:endParaRPr>
          </a:p>
        </p:txBody>
      </p:sp>
      <p:sp>
        <p:nvSpPr>
          <p:cNvPr id="4" name="文本框 3"/>
          <p:cNvSpPr txBox="1"/>
          <p:nvPr/>
        </p:nvSpPr>
        <p:spPr>
          <a:xfrm>
            <a:off x="7356712" y="1445090"/>
            <a:ext cx="4406014" cy="523220"/>
          </a:xfrm>
          <a:prstGeom prst="rect">
            <a:avLst/>
          </a:prstGeom>
          <a:noFill/>
        </p:spPr>
        <p:txBody>
          <a:bodyPr wrap="none" rtlCol="0">
            <a:spAutoFit/>
          </a:bodyPr>
          <a:lstStyle/>
          <a:p>
            <a:pPr algn="l"/>
            <a:r>
              <a:rPr lang="zh-CN" altLang="en-US" sz="2800" b="1" noProof="0" dirty="0">
                <a:ln>
                  <a:noFill/>
                </a:ln>
                <a:solidFill>
                  <a:schemeClr val="tx1">
                    <a:lumMod val="65000"/>
                    <a:lumOff val="35000"/>
                  </a:schemeClr>
                </a:solidFill>
                <a:uLnTx/>
                <a:uFillTx/>
                <a:ea typeface="方正舒体" panose="02010601030101010101" pitchFamily="2" charset="-122"/>
                <a:sym typeface="+mn-ea"/>
              </a:rPr>
              <a:t>自我参照（</a:t>
            </a:r>
            <a:r>
              <a:rPr lang="en-US" altLang="zh-CN" sz="2800" b="1" noProof="0" dirty="0">
                <a:ln>
                  <a:noFill/>
                </a:ln>
                <a:solidFill>
                  <a:schemeClr val="tx1">
                    <a:lumMod val="65000"/>
                    <a:lumOff val="35000"/>
                  </a:schemeClr>
                </a:solidFill>
                <a:uLnTx/>
                <a:uFillTx/>
                <a:ea typeface="方正舒体" panose="02010601030101010101" pitchFamily="2" charset="-122"/>
                <a:sym typeface="+mn-ea"/>
              </a:rPr>
              <a:t>self-reference</a:t>
            </a:r>
            <a:r>
              <a:rPr lang="zh-CN" altLang="en-US" sz="2800" b="1" noProof="0" dirty="0">
                <a:ln>
                  <a:noFill/>
                </a:ln>
                <a:solidFill>
                  <a:schemeClr val="tx1">
                    <a:lumMod val="65000"/>
                    <a:lumOff val="35000"/>
                  </a:schemeClr>
                </a:solidFill>
                <a:uLnTx/>
                <a:uFillTx/>
                <a:ea typeface="方正舒体" panose="02010601030101010101" pitchFamily="2" charset="-122"/>
                <a:sym typeface="+mn-ea"/>
              </a:rPr>
              <a:t>）</a:t>
            </a:r>
            <a:endParaRPr lang="en-US" altLang="zh-CN" sz="2800" b="1" noProof="0" dirty="0">
              <a:ln>
                <a:noFill/>
              </a:ln>
              <a:solidFill>
                <a:schemeClr val="tx1">
                  <a:lumMod val="65000"/>
                  <a:lumOff val="35000"/>
                </a:schemeClr>
              </a:solidFill>
              <a:uLnTx/>
              <a:uFillTx/>
              <a:latin typeface="微软雅黑" panose="020B0503020204020204" charset="-122"/>
              <a:ea typeface="方正舒体" panose="02010601030101010101" pitchFamily="2" charset="-122"/>
              <a:sym typeface="+mn-ea"/>
            </a:endParaRPr>
          </a:p>
        </p:txBody>
      </p:sp>
      <p:sp>
        <p:nvSpPr>
          <p:cNvPr id="5" name="文本框 4"/>
          <p:cNvSpPr txBox="1"/>
          <p:nvPr/>
        </p:nvSpPr>
        <p:spPr>
          <a:xfrm>
            <a:off x="6928365" y="2421326"/>
            <a:ext cx="4752090" cy="28069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fontAlgn="auto">
              <a:lnSpc>
                <a:spcPct val="150000"/>
              </a:lnSpc>
              <a:buFont typeface="Arial" panose="020B0604020202020204" pitchFamily="34" charset="0"/>
              <a:buChar char="•"/>
            </a:pPr>
            <a:r>
              <a:rPr lang="zh-CN" altLang="en-US" sz="2000" dirty="0">
                <a:solidFill>
                  <a:schemeClr val="tx1">
                    <a:lumMod val="65000"/>
                    <a:lumOff val="35000"/>
                  </a:schemeClr>
                </a:solidFill>
                <a:latin typeface="Times New Roman" panose="02020603050405020304" pitchFamily="18" charset="0"/>
                <a:ea typeface="宋体" panose="02010600030101010101" pitchFamily="2" charset="-122"/>
                <a:sym typeface="Arial" panose="020B0604020202020204" pitchFamily="34" charset="0"/>
              </a:rPr>
              <a:t>道德许可效应（</a:t>
            </a:r>
            <a:r>
              <a:rPr lang="en-US" altLang="zh-CN" sz="2000" dirty="0" err="1">
                <a:solidFill>
                  <a:schemeClr val="tx1">
                    <a:lumMod val="65000"/>
                    <a:lumOff val="35000"/>
                  </a:schemeClr>
                </a:solidFill>
                <a:latin typeface="Times New Roman" panose="02020603050405020304" pitchFamily="18" charset="0"/>
                <a:ea typeface="宋体" panose="02010600030101010101" pitchFamily="2" charset="-122"/>
                <a:sym typeface="Arial" panose="020B0604020202020204" pitchFamily="34" charset="0"/>
              </a:rPr>
              <a:t>Blanken</a:t>
            </a:r>
            <a:r>
              <a:rPr lang="en-US" altLang="zh-CN" sz="2000" dirty="0">
                <a:solidFill>
                  <a:schemeClr val="tx1">
                    <a:lumMod val="65000"/>
                    <a:lumOff val="35000"/>
                  </a:schemeClr>
                </a:solidFill>
                <a:latin typeface="Times New Roman" panose="02020603050405020304" pitchFamily="18" charset="0"/>
                <a:ea typeface="宋体" panose="02010600030101010101" pitchFamily="2" charset="-122"/>
                <a:sym typeface="Arial" panose="020B0604020202020204" pitchFamily="34" charset="0"/>
              </a:rPr>
              <a:t> et al., 2015</a:t>
            </a:r>
            <a:r>
              <a:rPr lang="zh-CN" altLang="en-US" sz="2000" dirty="0">
                <a:solidFill>
                  <a:schemeClr val="tx1">
                    <a:lumMod val="65000"/>
                    <a:lumOff val="35000"/>
                  </a:schemeClr>
                </a:solidFill>
                <a:latin typeface="Times New Roman" panose="02020603050405020304" pitchFamily="18" charset="0"/>
                <a:ea typeface="宋体" panose="02010600030101010101" pitchFamily="2" charset="-122"/>
                <a:sym typeface="Arial" panose="020B0604020202020204" pitchFamily="34" charset="0"/>
              </a:rPr>
              <a:t>）</a:t>
            </a:r>
            <a:endParaRPr lang="en-US" altLang="zh-CN" sz="2000" dirty="0">
              <a:solidFill>
                <a:schemeClr val="tx1">
                  <a:lumMod val="65000"/>
                  <a:lumOff val="35000"/>
                </a:schemeClr>
              </a:solidFill>
              <a:latin typeface="Times New Roman" panose="02020603050405020304" pitchFamily="18" charset="0"/>
              <a:ea typeface="宋体" panose="02010600030101010101" pitchFamily="2" charset="-122"/>
              <a:sym typeface="Arial" panose="020B0604020202020204" pitchFamily="34" charset="0"/>
            </a:endParaRPr>
          </a:p>
          <a:p>
            <a:pPr marL="342900" indent="-342900" algn="l" fontAlgn="auto">
              <a:lnSpc>
                <a:spcPct val="150000"/>
              </a:lnSpc>
              <a:buFont typeface="Arial" panose="020B0604020202020204" pitchFamily="34" charset="0"/>
              <a:buChar char="•"/>
            </a:pPr>
            <a:r>
              <a:rPr lang="zh-CN" altLang="en-US" sz="2000" dirty="0">
                <a:solidFill>
                  <a:schemeClr val="tx1">
                    <a:lumMod val="65000"/>
                    <a:lumOff val="35000"/>
                  </a:schemeClr>
                </a:solidFill>
                <a:latin typeface="Times New Roman" panose="02020603050405020304" pitchFamily="18" charset="0"/>
                <a:ea typeface="宋体" panose="02010600030101010101" pitchFamily="2" charset="-122"/>
                <a:sym typeface="Arial" panose="020B0604020202020204" pitchFamily="34" charset="0"/>
              </a:rPr>
              <a:t>人们总是存在积极的自我概念</a:t>
            </a:r>
            <a:endParaRPr lang="en-US" altLang="zh-CN" sz="2000" dirty="0">
              <a:solidFill>
                <a:schemeClr val="tx1">
                  <a:lumMod val="65000"/>
                  <a:lumOff val="35000"/>
                </a:schemeClr>
              </a:solidFill>
              <a:latin typeface="Times New Roman" panose="02020603050405020304" pitchFamily="18" charset="0"/>
              <a:ea typeface="宋体" panose="02010600030101010101" pitchFamily="2" charset="-122"/>
              <a:sym typeface="Arial" panose="020B0604020202020204" pitchFamily="34" charset="0"/>
            </a:endParaRPr>
          </a:p>
          <a:p>
            <a:pPr indent="0" algn="l" fontAlgn="auto">
              <a:lnSpc>
                <a:spcPct val="150000"/>
              </a:lnSpc>
            </a:pPr>
            <a:r>
              <a:rPr lang="en-US" altLang="zh-CN" sz="2000" dirty="0">
                <a:solidFill>
                  <a:schemeClr val="tx1">
                    <a:lumMod val="65000"/>
                    <a:lumOff val="35000"/>
                  </a:schemeClr>
                </a:solidFill>
                <a:latin typeface="Times New Roman" panose="02020603050405020304" pitchFamily="18" charset="0"/>
                <a:ea typeface="宋体" panose="02010600030101010101" pitchFamily="2" charset="-122"/>
                <a:sym typeface="Arial" panose="020B0604020202020204" pitchFamily="34" charset="0"/>
              </a:rPr>
              <a:t>     (</a:t>
            </a:r>
            <a:r>
              <a:rPr lang="en-US" altLang="zh-CN" sz="2000" dirty="0" err="1">
                <a:solidFill>
                  <a:schemeClr val="tx1">
                    <a:lumMod val="65000"/>
                    <a:lumOff val="35000"/>
                  </a:schemeClr>
                </a:solidFill>
                <a:latin typeface="Times New Roman" panose="02020603050405020304" pitchFamily="18" charset="0"/>
                <a:ea typeface="宋体" panose="02010600030101010101" pitchFamily="2" charset="-122"/>
                <a:sym typeface="Arial" panose="020B0604020202020204" pitchFamily="34" charset="0"/>
              </a:rPr>
              <a:t>Kouchaki</a:t>
            </a:r>
            <a:r>
              <a:rPr lang="en-US" altLang="zh-CN" sz="2000" dirty="0">
                <a:solidFill>
                  <a:schemeClr val="tx1">
                    <a:lumMod val="65000"/>
                    <a:lumOff val="35000"/>
                  </a:schemeClr>
                </a:solidFill>
                <a:latin typeface="Times New Roman" panose="02020603050405020304" pitchFamily="18" charset="0"/>
                <a:ea typeface="宋体" panose="02010600030101010101" pitchFamily="2" charset="-122"/>
                <a:sym typeface="Arial" panose="020B0604020202020204" pitchFamily="34" charset="0"/>
              </a:rPr>
              <a:t> &amp; Gino, 2015)</a:t>
            </a:r>
          </a:p>
          <a:p>
            <a:pPr marL="342900" indent="-342900" algn="l" fontAlgn="auto">
              <a:lnSpc>
                <a:spcPct val="150000"/>
              </a:lnSpc>
              <a:buFont typeface="Arial" panose="020B0604020202020204" pitchFamily="34" charset="0"/>
              <a:buChar char="•"/>
            </a:pPr>
            <a:r>
              <a:rPr lang="zh-CN" altLang="en-US" sz="2000" kern="0" noProof="0" dirty="0">
                <a:ln>
                  <a:noFill/>
                </a:ln>
                <a:solidFill>
                  <a:schemeClr val="tx1">
                    <a:lumMod val="65000"/>
                    <a:lumOff val="35000"/>
                  </a:schemeClr>
                </a:solidFill>
                <a:uLnTx/>
                <a:uFillTx/>
                <a:latin typeface="Times New Roman" panose="02020603050405020304" pitchFamily="18" charset="0"/>
                <a:ea typeface="宋体" panose="02010600030101010101" pitchFamily="2" charset="-122"/>
                <a:sym typeface="Arial" panose="020B0604020202020204" pitchFamily="34" charset="0"/>
              </a:rPr>
              <a:t>道德判断中激活的脑区与人们加工与心理自我相关信息的脑区有重合之处 </a:t>
            </a:r>
            <a:r>
              <a:rPr lang="da-DK" altLang="zh-CN" sz="2000" kern="0" noProof="0" dirty="0">
                <a:ln>
                  <a:noFill/>
                </a:ln>
                <a:solidFill>
                  <a:schemeClr val="tx1">
                    <a:lumMod val="65000"/>
                    <a:lumOff val="35000"/>
                  </a:schemeClr>
                </a:solidFill>
                <a:uLnTx/>
                <a:uFillTx/>
                <a:latin typeface="Times New Roman" panose="02020603050405020304" pitchFamily="18" charset="0"/>
                <a:ea typeface="宋体" panose="02010600030101010101" pitchFamily="2" charset="-122"/>
                <a:sym typeface="Arial" panose="020B0604020202020204" pitchFamily="34" charset="0"/>
              </a:rPr>
              <a:t>(McDonald et al., 2017)</a:t>
            </a:r>
            <a:endParaRPr lang="en-US" altLang="zh-CN" sz="2000" kern="0" noProof="0" dirty="0">
              <a:ln>
                <a:noFill/>
              </a:ln>
              <a:solidFill>
                <a:schemeClr val="tx1">
                  <a:lumMod val="65000"/>
                  <a:lumOff val="35000"/>
                </a:schemeClr>
              </a:solidFill>
              <a:uLnTx/>
              <a:uFillTx/>
              <a:latin typeface="Times New Roman" panose="02020603050405020304" pitchFamily="18" charset="0"/>
              <a:ea typeface="宋体" panose="02010600030101010101" pitchFamily="2" charset="-122"/>
              <a:sym typeface="Arial" panose="020B0604020202020204" pitchFamily="34" charset="0"/>
            </a:endParaRPr>
          </a:p>
        </p:txBody>
      </p:sp>
      <p:sp>
        <p:nvSpPr>
          <p:cNvPr id="6" name="文本框 5"/>
          <p:cNvSpPr txBox="1"/>
          <p:nvPr/>
        </p:nvSpPr>
        <p:spPr>
          <a:xfrm>
            <a:off x="609507" y="2687152"/>
            <a:ext cx="5583516" cy="523220"/>
          </a:xfrm>
          <a:prstGeom prst="rect">
            <a:avLst/>
          </a:prstGeom>
          <a:noFill/>
        </p:spPr>
        <p:txBody>
          <a:bodyPr wrap="none" rtlCol="0">
            <a:spAutoFit/>
          </a:bodyPr>
          <a:lstStyle/>
          <a:p>
            <a:pPr algn="r"/>
            <a:r>
              <a:rPr lang="zh-CN" altLang="en-US" sz="2800" b="1" noProof="0" dirty="0">
                <a:ln>
                  <a:noFill/>
                </a:ln>
                <a:solidFill>
                  <a:schemeClr val="tx1">
                    <a:lumMod val="65000"/>
                    <a:lumOff val="35000"/>
                  </a:schemeClr>
                </a:solidFill>
                <a:uLnTx/>
                <a:uFillTx/>
                <a:ea typeface="方正舒体" panose="02010601030101010101" pitchFamily="2" charset="-122"/>
                <a:sym typeface="+mn-ea"/>
              </a:rPr>
              <a:t>双加工理论</a:t>
            </a:r>
            <a:r>
              <a:rPr lang="en-US" altLang="zh-CN" sz="2800" b="1" noProof="0" dirty="0">
                <a:ln>
                  <a:noFill/>
                </a:ln>
                <a:solidFill>
                  <a:schemeClr val="tx1">
                    <a:lumMod val="65000"/>
                    <a:lumOff val="35000"/>
                  </a:schemeClr>
                </a:solidFill>
                <a:uLnTx/>
                <a:uFillTx/>
                <a:ea typeface="方正舒体" panose="02010601030101010101" pitchFamily="2" charset="-122"/>
                <a:sym typeface="+mn-ea"/>
              </a:rPr>
              <a:t>(</a:t>
            </a:r>
            <a:r>
              <a:rPr lang="en-US" altLang="zh-CN" sz="2800" b="1" noProof="0" dirty="0">
                <a:ln>
                  <a:noFill/>
                </a:ln>
                <a:solidFill>
                  <a:schemeClr val="tx1">
                    <a:lumMod val="65000"/>
                    <a:lumOff val="35000"/>
                  </a:schemeClr>
                </a:solidFill>
                <a:uLnTx/>
                <a:uFillTx/>
                <a:latin typeface="Times New Roman" panose="02020603050405020304" pitchFamily="18" charset="0"/>
                <a:ea typeface="方正舒体" panose="02010601030101010101" pitchFamily="2" charset="-122"/>
                <a:cs typeface="Times New Roman" panose="02020603050405020304" pitchFamily="18" charset="0"/>
                <a:sym typeface="+mn-ea"/>
              </a:rPr>
              <a:t>Greene &amp; Haidt</a:t>
            </a:r>
            <a:r>
              <a:rPr lang="en-US" altLang="zh-CN" sz="2800" b="1" noProof="0" dirty="0">
                <a:ln>
                  <a:noFill/>
                </a:ln>
                <a:solidFill>
                  <a:schemeClr val="tx1">
                    <a:lumMod val="65000"/>
                    <a:lumOff val="35000"/>
                  </a:schemeClr>
                </a:solidFill>
                <a:uLnTx/>
                <a:uFillTx/>
                <a:ea typeface="方正舒体" panose="02010601030101010101" pitchFamily="2" charset="-122"/>
                <a:sym typeface="+mn-ea"/>
              </a:rPr>
              <a:t>, </a:t>
            </a:r>
            <a:r>
              <a:rPr lang="en-US" altLang="zh-CN" sz="2800" b="1" noProof="0" dirty="0">
                <a:ln>
                  <a:noFill/>
                </a:ln>
                <a:solidFill>
                  <a:schemeClr val="tx1">
                    <a:lumMod val="65000"/>
                    <a:lumOff val="35000"/>
                  </a:schemeClr>
                </a:solidFill>
                <a:uLnTx/>
                <a:uFillTx/>
                <a:latin typeface="Times New Roman" panose="02020603050405020304" pitchFamily="18" charset="0"/>
                <a:ea typeface="方正舒体" panose="02010601030101010101" pitchFamily="2" charset="-122"/>
                <a:cs typeface="Times New Roman" panose="02020603050405020304" pitchFamily="18" charset="0"/>
                <a:sym typeface="+mn-ea"/>
              </a:rPr>
              <a:t>2002</a:t>
            </a:r>
            <a:r>
              <a:rPr lang="en-US" altLang="zh-CN" sz="2800" b="1" noProof="0" dirty="0">
                <a:ln>
                  <a:noFill/>
                </a:ln>
                <a:solidFill>
                  <a:schemeClr val="tx1">
                    <a:lumMod val="65000"/>
                    <a:lumOff val="35000"/>
                  </a:schemeClr>
                </a:solidFill>
                <a:uLnTx/>
                <a:uFillTx/>
                <a:ea typeface="方正舒体" panose="02010601030101010101" pitchFamily="2" charset="-122"/>
                <a:sym typeface="+mn-ea"/>
              </a:rPr>
              <a:t>)</a:t>
            </a:r>
            <a:endParaRPr lang="en-US" altLang="zh-CN" sz="2800" b="1" noProof="0" dirty="0">
              <a:ln>
                <a:noFill/>
              </a:ln>
              <a:solidFill>
                <a:schemeClr val="tx1">
                  <a:lumMod val="65000"/>
                  <a:lumOff val="35000"/>
                </a:schemeClr>
              </a:solidFill>
              <a:uLnTx/>
              <a:uFillTx/>
              <a:latin typeface="微软雅黑" panose="020B0503020204020204" charset="-122"/>
              <a:ea typeface="方正舒体" panose="02010601030101010101" pitchFamily="2" charset="-122"/>
              <a:sym typeface="+mn-ea"/>
            </a:endParaRPr>
          </a:p>
        </p:txBody>
      </p:sp>
      <p:sp>
        <p:nvSpPr>
          <p:cNvPr id="8" name="文本框 7"/>
          <p:cNvSpPr txBox="1"/>
          <p:nvPr/>
        </p:nvSpPr>
        <p:spPr>
          <a:xfrm>
            <a:off x="1349026" y="3988301"/>
            <a:ext cx="4349268" cy="523220"/>
          </a:xfrm>
          <a:prstGeom prst="rect">
            <a:avLst/>
          </a:prstGeom>
          <a:noFill/>
        </p:spPr>
        <p:txBody>
          <a:bodyPr wrap="none" rtlCol="0">
            <a:spAutoFit/>
          </a:bodyPr>
          <a:lstStyle/>
          <a:p>
            <a:pPr algn="r"/>
            <a:r>
              <a:rPr lang="zh-CN" altLang="en-US" sz="2800" b="1" noProof="0" dirty="0">
                <a:ln>
                  <a:noFill/>
                </a:ln>
                <a:solidFill>
                  <a:schemeClr val="tx1">
                    <a:lumMod val="65000"/>
                    <a:lumOff val="35000"/>
                  </a:schemeClr>
                </a:solidFill>
                <a:uLnTx/>
                <a:uFillTx/>
                <a:ea typeface="方正舒体" panose="02010601030101010101" pitchFamily="2" charset="-122"/>
                <a:sym typeface="+mn-ea"/>
              </a:rPr>
              <a:t>社会直觉理论</a:t>
            </a:r>
            <a:r>
              <a:rPr lang="en-US" altLang="zh-CN" sz="2800" b="1" noProof="0" dirty="0">
                <a:ln>
                  <a:noFill/>
                </a:ln>
                <a:solidFill>
                  <a:schemeClr val="tx1">
                    <a:lumMod val="65000"/>
                    <a:lumOff val="35000"/>
                  </a:schemeClr>
                </a:solidFill>
                <a:uLnTx/>
                <a:uFillTx/>
                <a:ea typeface="方正舒体" panose="02010601030101010101" pitchFamily="2" charset="-122"/>
                <a:sym typeface="+mn-ea"/>
              </a:rPr>
              <a:t>(</a:t>
            </a:r>
            <a:r>
              <a:rPr lang="en-US" altLang="zh-CN" sz="2800" b="1" noProof="0" dirty="0">
                <a:ln>
                  <a:noFill/>
                </a:ln>
                <a:solidFill>
                  <a:schemeClr val="tx1">
                    <a:lumMod val="65000"/>
                    <a:lumOff val="35000"/>
                  </a:schemeClr>
                </a:solidFill>
                <a:uLnTx/>
                <a:uFillTx/>
                <a:latin typeface="Times New Roman" panose="02020603050405020304" pitchFamily="18" charset="0"/>
                <a:ea typeface="方正舒体" panose="02010601030101010101" pitchFamily="2" charset="-122"/>
                <a:cs typeface="Times New Roman" panose="02020603050405020304" pitchFamily="18" charset="0"/>
                <a:sym typeface="+mn-ea"/>
              </a:rPr>
              <a:t>Haidt, 2001</a:t>
            </a:r>
            <a:r>
              <a:rPr lang="en-US" altLang="zh-CN" sz="2800" b="1" noProof="0" dirty="0">
                <a:ln>
                  <a:noFill/>
                </a:ln>
                <a:solidFill>
                  <a:schemeClr val="tx1">
                    <a:lumMod val="65000"/>
                    <a:lumOff val="35000"/>
                  </a:schemeClr>
                </a:solidFill>
                <a:uLnTx/>
                <a:uFillTx/>
                <a:ea typeface="方正舒体" panose="02010601030101010101" pitchFamily="2" charset="-122"/>
                <a:sym typeface="+mn-ea"/>
              </a:rPr>
              <a:t>)</a:t>
            </a:r>
            <a:endParaRPr lang="en-US" altLang="zh-CN" sz="2800" b="1" noProof="0" dirty="0">
              <a:ln>
                <a:noFill/>
              </a:ln>
              <a:solidFill>
                <a:schemeClr val="tx1">
                  <a:lumMod val="65000"/>
                  <a:lumOff val="35000"/>
                </a:schemeClr>
              </a:solidFill>
              <a:uLnTx/>
              <a:uFillTx/>
              <a:latin typeface="微软雅黑" panose="020B0503020204020204" charset="-122"/>
              <a:ea typeface="方正舒体" panose="02010601030101010101" pitchFamily="2" charset="-122"/>
              <a:sym typeface="+mn-ea"/>
            </a:endParaRPr>
          </a:p>
        </p:txBody>
      </p:sp>
      <p:grpSp>
        <p:nvGrpSpPr>
          <p:cNvPr id="10" name="组合 9"/>
          <p:cNvGrpSpPr/>
          <p:nvPr/>
        </p:nvGrpSpPr>
        <p:grpSpPr>
          <a:xfrm>
            <a:off x="291534" y="2667314"/>
            <a:ext cx="479425" cy="479425"/>
            <a:chOff x="16833" y="6605"/>
            <a:chExt cx="3352" cy="3352"/>
          </a:xfrm>
        </p:grpSpPr>
        <p:sp>
          <p:nvSpPr>
            <p:cNvPr id="219161" name="AutoShape 9"/>
            <p:cNvSpPr/>
            <p:nvPr/>
          </p:nvSpPr>
          <p:spPr>
            <a:xfrm>
              <a:off x="16833" y="6605"/>
              <a:ext cx="3353" cy="3353"/>
            </a:xfrm>
            <a:custGeom>
              <a:avLst/>
              <a:gdLst/>
              <a:ahLst/>
              <a:cxnLst>
                <a:cxn ang="0">
                  <a:pos x="78" y="13"/>
                </a:cxn>
                <a:cxn ang="0">
                  <a:pos x="78" y="78"/>
                </a:cxn>
                <a:cxn ang="0">
                  <a:pos x="13" y="78"/>
                </a:cxn>
                <a:cxn ang="0">
                  <a:pos x="13" y="13"/>
                </a:cxn>
                <a:cxn ang="0">
                  <a:pos x="78" y="13"/>
                </a:cxn>
                <a:cxn ang="0">
                  <a:pos x="78" y="13"/>
                </a:cxn>
              </a:cxnLst>
              <a:rect l="0" t="0" r="0" b="0"/>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95C1C4"/>
            </a:solidFill>
            <a:ln w="12700">
              <a:noFill/>
            </a:ln>
          </p:spPr>
          <p:txBody>
            <a:bodyPr/>
            <a:lstStyle/>
            <a:p>
              <a:endParaRPr lang="zh-CN" altLang="en-US"/>
            </a:p>
          </p:txBody>
        </p:sp>
        <p:sp>
          <p:nvSpPr>
            <p:cNvPr id="219169" name="AutoShape 19"/>
            <p:cNvSpPr/>
            <p:nvPr/>
          </p:nvSpPr>
          <p:spPr>
            <a:xfrm>
              <a:off x="17908" y="7873"/>
              <a:ext cx="1220" cy="835"/>
            </a:xfrm>
            <a:custGeom>
              <a:avLst/>
              <a:gdLst/>
              <a:ahLst/>
              <a:cxnLst>
                <a:cxn ang="0">
                  <a:pos x="9" y="2"/>
                </a:cxn>
                <a:cxn ang="0">
                  <a:pos x="10" y="2"/>
                </a:cxn>
                <a:cxn ang="0">
                  <a:pos x="7" y="0"/>
                </a:cxn>
                <a:cxn ang="0">
                  <a:pos x="5" y="1"/>
                </a:cxn>
                <a:cxn ang="0">
                  <a:pos x="3" y="0"/>
                </a:cxn>
                <a:cxn ang="0">
                  <a:pos x="1" y="2"/>
                </a:cxn>
                <a:cxn ang="0">
                  <a:pos x="1" y="2"/>
                </a:cxn>
                <a:cxn ang="0">
                  <a:pos x="0" y="4"/>
                </a:cxn>
                <a:cxn ang="0">
                  <a:pos x="2" y="5"/>
                </a:cxn>
                <a:cxn ang="0">
                  <a:pos x="9" y="5"/>
                </a:cxn>
                <a:cxn ang="0">
                  <a:pos x="11" y="4"/>
                </a:cxn>
                <a:cxn ang="0">
                  <a:pos x="9" y="2"/>
                </a:cxn>
                <a:cxn ang="0">
                  <a:pos x="8" y="5"/>
                </a:cxn>
                <a:cxn ang="0">
                  <a:pos x="6" y="5"/>
                </a:cxn>
                <a:cxn ang="0">
                  <a:pos x="7" y="4"/>
                </a:cxn>
                <a:cxn ang="0">
                  <a:pos x="7" y="4"/>
                </a:cxn>
                <a:cxn ang="0">
                  <a:pos x="6" y="4"/>
                </a:cxn>
                <a:cxn ang="0">
                  <a:pos x="6" y="3"/>
                </a:cxn>
                <a:cxn ang="0">
                  <a:pos x="6" y="2"/>
                </a:cxn>
                <a:cxn ang="0">
                  <a:pos x="6" y="2"/>
                </a:cxn>
                <a:cxn ang="0">
                  <a:pos x="4" y="2"/>
                </a:cxn>
                <a:cxn ang="0">
                  <a:pos x="4" y="2"/>
                </a:cxn>
                <a:cxn ang="0">
                  <a:pos x="4" y="3"/>
                </a:cxn>
                <a:cxn ang="0">
                  <a:pos x="4" y="4"/>
                </a:cxn>
                <a:cxn ang="0">
                  <a:pos x="4" y="4"/>
                </a:cxn>
                <a:cxn ang="0">
                  <a:pos x="4" y="4"/>
                </a:cxn>
                <a:cxn ang="0">
                  <a:pos x="5" y="5"/>
                </a:cxn>
                <a:cxn ang="0">
                  <a:pos x="3" y="5"/>
                </a:cxn>
                <a:cxn ang="0">
                  <a:pos x="1" y="4"/>
                </a:cxn>
                <a:cxn ang="0">
                  <a:pos x="2" y="2"/>
                </a:cxn>
                <a:cxn ang="0">
                  <a:pos x="2" y="2"/>
                </a:cxn>
                <a:cxn ang="0">
                  <a:pos x="4" y="1"/>
                </a:cxn>
                <a:cxn ang="0">
                  <a:pos x="5" y="1"/>
                </a:cxn>
                <a:cxn ang="0">
                  <a:pos x="7" y="1"/>
                </a:cxn>
                <a:cxn ang="0">
                  <a:pos x="9" y="2"/>
                </a:cxn>
                <a:cxn ang="0">
                  <a:pos x="9" y="2"/>
                </a:cxn>
                <a:cxn ang="0">
                  <a:pos x="10" y="4"/>
                </a:cxn>
                <a:cxn ang="0">
                  <a:pos x="8" y="5"/>
                </a:cxn>
                <a:cxn ang="0">
                  <a:pos x="8" y="5"/>
                </a:cxn>
              </a:cxnLst>
              <a:rect l="0" t="0" r="0" b="0"/>
              <a:pathLst>
                <a:path w="21600" h="21600">
                  <a:moveTo>
                    <a:pt x="18573" y="9488"/>
                  </a:moveTo>
                  <a:cubicBezTo>
                    <a:pt x="18711" y="8882"/>
                    <a:pt x="18848" y="8075"/>
                    <a:pt x="18848" y="7469"/>
                  </a:cubicBezTo>
                  <a:cubicBezTo>
                    <a:pt x="18848" y="3432"/>
                    <a:pt x="16510" y="0"/>
                    <a:pt x="13758" y="0"/>
                  </a:cubicBezTo>
                  <a:cubicBezTo>
                    <a:pt x="10456" y="0"/>
                    <a:pt x="10043" y="3634"/>
                    <a:pt x="10043" y="3634"/>
                  </a:cubicBezTo>
                  <a:cubicBezTo>
                    <a:pt x="10043" y="3634"/>
                    <a:pt x="8668" y="1211"/>
                    <a:pt x="6329" y="1615"/>
                  </a:cubicBezTo>
                  <a:cubicBezTo>
                    <a:pt x="4127" y="2221"/>
                    <a:pt x="2752" y="5047"/>
                    <a:pt x="2752" y="8075"/>
                  </a:cubicBezTo>
                  <a:cubicBezTo>
                    <a:pt x="2752" y="8478"/>
                    <a:pt x="2752" y="9084"/>
                    <a:pt x="2889" y="9488"/>
                  </a:cubicBezTo>
                  <a:cubicBezTo>
                    <a:pt x="1238" y="10295"/>
                    <a:pt x="0" y="12718"/>
                    <a:pt x="0" y="15342"/>
                  </a:cubicBezTo>
                  <a:cubicBezTo>
                    <a:pt x="0" y="18774"/>
                    <a:pt x="1926" y="21600"/>
                    <a:pt x="4265" y="21600"/>
                  </a:cubicBezTo>
                  <a:cubicBezTo>
                    <a:pt x="17335" y="21600"/>
                    <a:pt x="17335" y="21600"/>
                    <a:pt x="17335" y="21600"/>
                  </a:cubicBezTo>
                  <a:cubicBezTo>
                    <a:pt x="19674" y="21600"/>
                    <a:pt x="21600" y="18774"/>
                    <a:pt x="21600" y="15342"/>
                  </a:cubicBezTo>
                  <a:cubicBezTo>
                    <a:pt x="21600" y="12516"/>
                    <a:pt x="20362" y="10295"/>
                    <a:pt x="18573" y="9488"/>
                  </a:cubicBezTo>
                  <a:close/>
                  <a:moveTo>
                    <a:pt x="16510" y="20389"/>
                  </a:moveTo>
                  <a:cubicBezTo>
                    <a:pt x="10869" y="20389"/>
                    <a:pt x="10869" y="20389"/>
                    <a:pt x="10869" y="20389"/>
                  </a:cubicBezTo>
                  <a:cubicBezTo>
                    <a:pt x="11282" y="19581"/>
                    <a:pt x="14308" y="15342"/>
                    <a:pt x="14308" y="15342"/>
                  </a:cubicBezTo>
                  <a:cubicBezTo>
                    <a:pt x="14308" y="15342"/>
                    <a:pt x="14721" y="14736"/>
                    <a:pt x="14171" y="14736"/>
                  </a:cubicBezTo>
                  <a:cubicBezTo>
                    <a:pt x="13620" y="14736"/>
                    <a:pt x="12657" y="14736"/>
                    <a:pt x="12657" y="14736"/>
                  </a:cubicBezTo>
                  <a:cubicBezTo>
                    <a:pt x="12657" y="14736"/>
                    <a:pt x="12657" y="14333"/>
                    <a:pt x="12657" y="13727"/>
                  </a:cubicBezTo>
                  <a:cubicBezTo>
                    <a:pt x="12657" y="12112"/>
                    <a:pt x="12657" y="8882"/>
                    <a:pt x="12657" y="7469"/>
                  </a:cubicBezTo>
                  <a:cubicBezTo>
                    <a:pt x="12657" y="7469"/>
                    <a:pt x="12657" y="7267"/>
                    <a:pt x="12382" y="7267"/>
                  </a:cubicBezTo>
                  <a:cubicBezTo>
                    <a:pt x="12107" y="7267"/>
                    <a:pt x="9218" y="7267"/>
                    <a:pt x="8805" y="7267"/>
                  </a:cubicBezTo>
                  <a:cubicBezTo>
                    <a:pt x="8530" y="7267"/>
                    <a:pt x="8530" y="7671"/>
                    <a:pt x="8530" y="7671"/>
                  </a:cubicBezTo>
                  <a:cubicBezTo>
                    <a:pt x="8530" y="8882"/>
                    <a:pt x="8530" y="12112"/>
                    <a:pt x="8530" y="13727"/>
                  </a:cubicBezTo>
                  <a:cubicBezTo>
                    <a:pt x="8530" y="14333"/>
                    <a:pt x="8530" y="14736"/>
                    <a:pt x="8530" y="14736"/>
                  </a:cubicBezTo>
                  <a:cubicBezTo>
                    <a:pt x="8530" y="14736"/>
                    <a:pt x="7429" y="14736"/>
                    <a:pt x="7017" y="14736"/>
                  </a:cubicBezTo>
                  <a:cubicBezTo>
                    <a:pt x="6604" y="14736"/>
                    <a:pt x="7017" y="15342"/>
                    <a:pt x="7017" y="15342"/>
                  </a:cubicBezTo>
                  <a:cubicBezTo>
                    <a:pt x="10456" y="20389"/>
                    <a:pt x="10456" y="20389"/>
                    <a:pt x="10456" y="20389"/>
                  </a:cubicBezTo>
                  <a:cubicBezTo>
                    <a:pt x="5228" y="20389"/>
                    <a:pt x="5228" y="20389"/>
                    <a:pt x="5228" y="20389"/>
                  </a:cubicBezTo>
                  <a:cubicBezTo>
                    <a:pt x="3164" y="20389"/>
                    <a:pt x="1513" y="17966"/>
                    <a:pt x="1513" y="15140"/>
                  </a:cubicBezTo>
                  <a:cubicBezTo>
                    <a:pt x="1513" y="12718"/>
                    <a:pt x="2614" y="10901"/>
                    <a:pt x="3990" y="10093"/>
                  </a:cubicBezTo>
                  <a:cubicBezTo>
                    <a:pt x="3852" y="9690"/>
                    <a:pt x="3852" y="9286"/>
                    <a:pt x="3852" y="8882"/>
                  </a:cubicBezTo>
                  <a:cubicBezTo>
                    <a:pt x="3852" y="6460"/>
                    <a:pt x="5090" y="4037"/>
                    <a:pt x="7017" y="3432"/>
                  </a:cubicBezTo>
                  <a:cubicBezTo>
                    <a:pt x="9080" y="3230"/>
                    <a:pt x="10318" y="6056"/>
                    <a:pt x="10318" y="6056"/>
                  </a:cubicBezTo>
                  <a:cubicBezTo>
                    <a:pt x="10318" y="6056"/>
                    <a:pt x="10594" y="2221"/>
                    <a:pt x="13483" y="2221"/>
                  </a:cubicBezTo>
                  <a:cubicBezTo>
                    <a:pt x="15822" y="2221"/>
                    <a:pt x="17610" y="5047"/>
                    <a:pt x="17610" y="8478"/>
                  </a:cubicBezTo>
                  <a:cubicBezTo>
                    <a:pt x="17610" y="9084"/>
                    <a:pt x="17610" y="9690"/>
                    <a:pt x="17473" y="10093"/>
                  </a:cubicBezTo>
                  <a:cubicBezTo>
                    <a:pt x="18986" y="10699"/>
                    <a:pt x="20224" y="12718"/>
                    <a:pt x="20224" y="15140"/>
                  </a:cubicBezTo>
                  <a:cubicBezTo>
                    <a:pt x="20224" y="17966"/>
                    <a:pt x="18573" y="20389"/>
                    <a:pt x="16510" y="20389"/>
                  </a:cubicBezTo>
                  <a:close/>
                  <a:moveTo>
                    <a:pt x="16510" y="20389"/>
                  </a:moveTo>
                </a:path>
              </a:pathLst>
            </a:custGeom>
            <a:solidFill>
              <a:srgbClr val="FFFFFF">
                <a:alpha val="100000"/>
              </a:srgbClr>
            </a:solidFill>
            <a:ln w="12700">
              <a:noFill/>
            </a:ln>
          </p:spPr>
          <p:txBody>
            <a:bodyPr/>
            <a:lstStyle/>
            <a:p>
              <a:endParaRPr lang="zh-CN" altLang="en-US"/>
            </a:p>
          </p:txBody>
        </p:sp>
      </p:grpSp>
      <p:grpSp>
        <p:nvGrpSpPr>
          <p:cNvPr id="12" name="组合 11"/>
          <p:cNvGrpSpPr/>
          <p:nvPr/>
        </p:nvGrpSpPr>
        <p:grpSpPr>
          <a:xfrm>
            <a:off x="477910" y="1426681"/>
            <a:ext cx="502920" cy="503555"/>
            <a:chOff x="9783" y="4485"/>
            <a:chExt cx="3354" cy="3356"/>
          </a:xfrm>
        </p:grpSpPr>
        <p:sp>
          <p:nvSpPr>
            <p:cNvPr id="219163" name="AutoShape 11"/>
            <p:cNvSpPr/>
            <p:nvPr/>
          </p:nvSpPr>
          <p:spPr>
            <a:xfrm>
              <a:off x="9783" y="4485"/>
              <a:ext cx="3355" cy="3356"/>
            </a:xfrm>
            <a:custGeom>
              <a:avLst/>
              <a:gdLst/>
              <a:ahLst/>
              <a:cxnLst>
                <a:cxn ang="0">
                  <a:pos x="78" y="13"/>
                </a:cxn>
                <a:cxn ang="0">
                  <a:pos x="78" y="78"/>
                </a:cxn>
                <a:cxn ang="0">
                  <a:pos x="13" y="78"/>
                </a:cxn>
                <a:cxn ang="0">
                  <a:pos x="13" y="13"/>
                </a:cxn>
                <a:cxn ang="0">
                  <a:pos x="78" y="13"/>
                </a:cxn>
                <a:cxn ang="0">
                  <a:pos x="78" y="13"/>
                </a:cxn>
              </a:cxnLst>
              <a:rect l="0" t="0" r="0" b="0"/>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A099CB"/>
            </a:solidFill>
            <a:ln w="127000">
              <a:noFill/>
            </a:ln>
          </p:spPr>
          <p:txBody>
            <a:bodyPr/>
            <a:lstStyle/>
            <a:p>
              <a:endParaRPr lang="zh-CN" altLang="en-US"/>
            </a:p>
          </p:txBody>
        </p:sp>
        <p:sp>
          <p:nvSpPr>
            <p:cNvPr id="219166" name="AutoShape 14"/>
            <p:cNvSpPr/>
            <p:nvPr/>
          </p:nvSpPr>
          <p:spPr>
            <a:xfrm>
              <a:off x="10983" y="5673"/>
              <a:ext cx="1060" cy="1048"/>
            </a:xfrm>
            <a:custGeom>
              <a:avLst/>
              <a:gdLst/>
              <a:ahLst/>
              <a:cxnLst>
                <a:cxn ang="0">
                  <a:pos x="0" y="4"/>
                </a:cxn>
                <a:cxn ang="0">
                  <a:pos x="8" y="4"/>
                </a:cxn>
                <a:cxn ang="0">
                  <a:pos x="6" y="2"/>
                </a:cxn>
                <a:cxn ang="0">
                  <a:pos x="6" y="1"/>
                </a:cxn>
                <a:cxn ang="0">
                  <a:pos x="6" y="2"/>
                </a:cxn>
                <a:cxn ang="0">
                  <a:pos x="3" y="5"/>
                </a:cxn>
                <a:cxn ang="0">
                  <a:pos x="3" y="6"/>
                </a:cxn>
                <a:cxn ang="0">
                  <a:pos x="3" y="6"/>
                </a:cxn>
                <a:cxn ang="0">
                  <a:pos x="3" y="7"/>
                </a:cxn>
                <a:cxn ang="0">
                  <a:pos x="2" y="7"/>
                </a:cxn>
                <a:cxn ang="0">
                  <a:pos x="2" y="6"/>
                </a:cxn>
                <a:cxn ang="0">
                  <a:pos x="1" y="6"/>
                </a:cxn>
                <a:cxn ang="0">
                  <a:pos x="1" y="5"/>
                </a:cxn>
                <a:cxn ang="0">
                  <a:pos x="1" y="4"/>
                </a:cxn>
                <a:cxn ang="0">
                  <a:pos x="1" y="4"/>
                </a:cxn>
                <a:cxn ang="0">
                  <a:pos x="1" y="3"/>
                </a:cxn>
                <a:cxn ang="0">
                  <a:pos x="3" y="1"/>
                </a:cxn>
                <a:cxn ang="0">
                  <a:pos x="2" y="1"/>
                </a:cxn>
                <a:cxn ang="0">
                  <a:pos x="2" y="2"/>
                </a:cxn>
                <a:cxn ang="0">
                  <a:pos x="2" y="2"/>
                </a:cxn>
                <a:cxn ang="0">
                  <a:pos x="2" y="2"/>
                </a:cxn>
                <a:cxn ang="0">
                  <a:pos x="3" y="2"/>
                </a:cxn>
                <a:cxn ang="0">
                  <a:pos x="3" y="2"/>
                </a:cxn>
                <a:cxn ang="0">
                  <a:pos x="3" y="2"/>
                </a:cxn>
                <a:cxn ang="0">
                  <a:pos x="3" y="3"/>
                </a:cxn>
                <a:cxn ang="0">
                  <a:pos x="2" y="3"/>
                </a:cxn>
                <a:cxn ang="0">
                  <a:pos x="2" y="3"/>
                </a:cxn>
                <a:cxn ang="0">
                  <a:pos x="1" y="3"/>
                </a:cxn>
                <a:cxn ang="0">
                  <a:pos x="1" y="4"/>
                </a:cxn>
                <a:cxn ang="0">
                  <a:pos x="1" y="4"/>
                </a:cxn>
                <a:cxn ang="0">
                  <a:pos x="2" y="4"/>
                </a:cxn>
                <a:cxn ang="0">
                  <a:pos x="3" y="4"/>
                </a:cxn>
                <a:cxn ang="0">
                  <a:pos x="3" y="5"/>
                </a:cxn>
                <a:cxn ang="0">
                  <a:pos x="4" y="1"/>
                </a:cxn>
                <a:cxn ang="0">
                  <a:pos x="3" y="1"/>
                </a:cxn>
                <a:cxn ang="0">
                  <a:pos x="4" y="1"/>
                </a:cxn>
                <a:cxn ang="0">
                  <a:pos x="7" y="4"/>
                </a:cxn>
                <a:cxn ang="0">
                  <a:pos x="6" y="7"/>
                </a:cxn>
                <a:cxn ang="0">
                  <a:pos x="6" y="6"/>
                </a:cxn>
                <a:cxn ang="0">
                  <a:pos x="6" y="5"/>
                </a:cxn>
                <a:cxn ang="0">
                  <a:pos x="5" y="5"/>
                </a:cxn>
                <a:cxn ang="0">
                  <a:pos x="7" y="4"/>
                </a:cxn>
                <a:cxn ang="0">
                  <a:pos x="7" y="3"/>
                </a:cxn>
                <a:cxn ang="0">
                  <a:pos x="6" y="3"/>
                </a:cxn>
                <a:cxn ang="0">
                  <a:pos x="6" y="4"/>
                </a:cxn>
                <a:cxn ang="0">
                  <a:pos x="5" y="3"/>
                </a:cxn>
                <a:cxn ang="0">
                  <a:pos x="5" y="3"/>
                </a:cxn>
                <a:cxn ang="0">
                  <a:pos x="5" y="2"/>
                </a:cxn>
                <a:cxn ang="0">
                  <a:pos x="6" y="2"/>
                </a:cxn>
                <a:cxn ang="0">
                  <a:pos x="7" y="2"/>
                </a:cxn>
                <a:cxn ang="0">
                  <a:pos x="7" y="2"/>
                </a:cxn>
                <a:cxn ang="0">
                  <a:pos x="8" y="4"/>
                </a:cxn>
                <a:cxn ang="0">
                  <a:pos x="7" y="4"/>
                </a:cxn>
              </a:cxnLst>
              <a:rect l="0" t="0" r="0" b="0"/>
              <a:pathLst>
                <a:path w="21600" h="21600">
                  <a:moveTo>
                    <a:pt x="10800" y="0"/>
                  </a:moveTo>
                  <a:cubicBezTo>
                    <a:pt x="4860" y="0"/>
                    <a:pt x="0" y="4860"/>
                    <a:pt x="0" y="10800"/>
                  </a:cubicBezTo>
                  <a:cubicBezTo>
                    <a:pt x="0" y="16740"/>
                    <a:pt x="4860" y="21600"/>
                    <a:pt x="10800" y="21600"/>
                  </a:cubicBezTo>
                  <a:cubicBezTo>
                    <a:pt x="16740" y="21600"/>
                    <a:pt x="21600" y="16740"/>
                    <a:pt x="21600" y="10800"/>
                  </a:cubicBezTo>
                  <a:cubicBezTo>
                    <a:pt x="21600" y="4860"/>
                    <a:pt x="16740" y="0"/>
                    <a:pt x="10800" y="0"/>
                  </a:cubicBezTo>
                  <a:close/>
                  <a:moveTo>
                    <a:pt x="14940" y="4320"/>
                  </a:moveTo>
                  <a:cubicBezTo>
                    <a:pt x="15660" y="3780"/>
                    <a:pt x="15660" y="3780"/>
                    <a:pt x="15660" y="3780"/>
                  </a:cubicBezTo>
                  <a:cubicBezTo>
                    <a:pt x="15660" y="3780"/>
                    <a:pt x="15300" y="3060"/>
                    <a:pt x="15480" y="2520"/>
                  </a:cubicBezTo>
                  <a:cubicBezTo>
                    <a:pt x="15660" y="2520"/>
                    <a:pt x="16380" y="2880"/>
                    <a:pt x="16920" y="3600"/>
                  </a:cubicBezTo>
                  <a:cubicBezTo>
                    <a:pt x="16560" y="5220"/>
                    <a:pt x="15480" y="5040"/>
                    <a:pt x="15480" y="5040"/>
                  </a:cubicBezTo>
                  <a:cubicBezTo>
                    <a:pt x="15480" y="5040"/>
                    <a:pt x="14760" y="5040"/>
                    <a:pt x="14940" y="4320"/>
                  </a:cubicBezTo>
                  <a:close/>
                  <a:moveTo>
                    <a:pt x="8460" y="13860"/>
                  </a:moveTo>
                  <a:cubicBezTo>
                    <a:pt x="8280" y="14040"/>
                    <a:pt x="8100" y="14580"/>
                    <a:pt x="7920" y="15120"/>
                  </a:cubicBezTo>
                  <a:cubicBezTo>
                    <a:pt x="7740" y="15480"/>
                    <a:pt x="7560" y="15660"/>
                    <a:pt x="7380" y="15840"/>
                  </a:cubicBezTo>
                  <a:cubicBezTo>
                    <a:pt x="7020" y="16020"/>
                    <a:pt x="7020" y="16380"/>
                    <a:pt x="7020" y="16380"/>
                  </a:cubicBezTo>
                  <a:cubicBezTo>
                    <a:pt x="6840" y="17100"/>
                    <a:pt x="6840" y="17100"/>
                    <a:pt x="6840" y="17100"/>
                  </a:cubicBezTo>
                  <a:cubicBezTo>
                    <a:pt x="6840" y="17100"/>
                    <a:pt x="7020" y="17820"/>
                    <a:pt x="7200" y="18000"/>
                  </a:cubicBezTo>
                  <a:cubicBezTo>
                    <a:pt x="7200" y="18360"/>
                    <a:pt x="6660" y="19800"/>
                    <a:pt x="6660" y="19800"/>
                  </a:cubicBezTo>
                  <a:cubicBezTo>
                    <a:pt x="6120" y="19620"/>
                    <a:pt x="5940" y="19080"/>
                    <a:pt x="5760" y="18720"/>
                  </a:cubicBezTo>
                  <a:cubicBezTo>
                    <a:pt x="5760" y="18360"/>
                    <a:pt x="5400" y="18180"/>
                    <a:pt x="5580" y="17820"/>
                  </a:cubicBezTo>
                  <a:cubicBezTo>
                    <a:pt x="5580" y="17280"/>
                    <a:pt x="5220" y="17100"/>
                    <a:pt x="5040" y="16920"/>
                  </a:cubicBezTo>
                  <a:cubicBezTo>
                    <a:pt x="4860" y="16560"/>
                    <a:pt x="4680" y="16200"/>
                    <a:pt x="4680" y="16020"/>
                  </a:cubicBezTo>
                  <a:cubicBezTo>
                    <a:pt x="4680" y="15840"/>
                    <a:pt x="4140" y="15480"/>
                    <a:pt x="4140" y="15480"/>
                  </a:cubicBezTo>
                  <a:cubicBezTo>
                    <a:pt x="4140" y="15480"/>
                    <a:pt x="3240" y="14940"/>
                    <a:pt x="3060" y="14760"/>
                  </a:cubicBezTo>
                  <a:cubicBezTo>
                    <a:pt x="2880" y="14580"/>
                    <a:pt x="2700" y="13860"/>
                    <a:pt x="2700" y="13500"/>
                  </a:cubicBezTo>
                  <a:cubicBezTo>
                    <a:pt x="2700" y="13140"/>
                    <a:pt x="2880" y="12240"/>
                    <a:pt x="2880" y="12240"/>
                  </a:cubicBezTo>
                  <a:cubicBezTo>
                    <a:pt x="2880" y="12240"/>
                    <a:pt x="3240" y="11880"/>
                    <a:pt x="3060" y="11700"/>
                  </a:cubicBezTo>
                  <a:cubicBezTo>
                    <a:pt x="2700" y="11520"/>
                    <a:pt x="2700" y="10800"/>
                    <a:pt x="2700" y="10800"/>
                  </a:cubicBezTo>
                  <a:cubicBezTo>
                    <a:pt x="2340" y="10440"/>
                    <a:pt x="2340" y="10440"/>
                    <a:pt x="2340" y="10440"/>
                  </a:cubicBezTo>
                  <a:cubicBezTo>
                    <a:pt x="2340" y="10440"/>
                    <a:pt x="1980" y="9900"/>
                    <a:pt x="1800" y="9720"/>
                  </a:cubicBezTo>
                  <a:cubicBezTo>
                    <a:pt x="1800" y="9360"/>
                    <a:pt x="1800" y="9180"/>
                    <a:pt x="1980" y="9000"/>
                  </a:cubicBezTo>
                  <a:cubicBezTo>
                    <a:pt x="1980" y="8820"/>
                    <a:pt x="1800" y="8280"/>
                    <a:pt x="1800" y="8100"/>
                  </a:cubicBezTo>
                  <a:cubicBezTo>
                    <a:pt x="3600" y="3600"/>
                    <a:pt x="6660" y="2700"/>
                    <a:pt x="6660" y="2700"/>
                  </a:cubicBezTo>
                  <a:cubicBezTo>
                    <a:pt x="6840" y="3600"/>
                    <a:pt x="6840" y="3600"/>
                    <a:pt x="6840" y="3600"/>
                  </a:cubicBezTo>
                  <a:cubicBezTo>
                    <a:pt x="6840" y="3600"/>
                    <a:pt x="6300" y="3780"/>
                    <a:pt x="6120" y="3780"/>
                  </a:cubicBezTo>
                  <a:cubicBezTo>
                    <a:pt x="5760" y="3600"/>
                    <a:pt x="5580" y="3600"/>
                    <a:pt x="5580" y="3600"/>
                  </a:cubicBezTo>
                  <a:cubicBezTo>
                    <a:pt x="5220" y="4140"/>
                    <a:pt x="5220" y="4140"/>
                    <a:pt x="5220" y="4140"/>
                  </a:cubicBezTo>
                  <a:cubicBezTo>
                    <a:pt x="5220" y="4140"/>
                    <a:pt x="5040" y="4500"/>
                    <a:pt x="5040" y="4680"/>
                  </a:cubicBezTo>
                  <a:cubicBezTo>
                    <a:pt x="5040" y="4860"/>
                    <a:pt x="5220" y="5220"/>
                    <a:pt x="5220" y="5220"/>
                  </a:cubicBezTo>
                  <a:cubicBezTo>
                    <a:pt x="5220" y="5220"/>
                    <a:pt x="5760" y="5220"/>
                    <a:pt x="5760" y="5040"/>
                  </a:cubicBezTo>
                  <a:cubicBezTo>
                    <a:pt x="5760" y="4860"/>
                    <a:pt x="5760" y="4680"/>
                    <a:pt x="5760" y="4680"/>
                  </a:cubicBezTo>
                  <a:cubicBezTo>
                    <a:pt x="5580" y="4320"/>
                    <a:pt x="5580" y="4320"/>
                    <a:pt x="5580" y="4320"/>
                  </a:cubicBezTo>
                  <a:cubicBezTo>
                    <a:pt x="5580" y="4320"/>
                    <a:pt x="6120" y="4140"/>
                    <a:pt x="7200" y="4320"/>
                  </a:cubicBezTo>
                  <a:cubicBezTo>
                    <a:pt x="8460" y="4320"/>
                    <a:pt x="7920" y="5220"/>
                    <a:pt x="8460" y="5400"/>
                  </a:cubicBezTo>
                  <a:cubicBezTo>
                    <a:pt x="9000" y="5580"/>
                    <a:pt x="8100" y="6300"/>
                    <a:pt x="7920" y="6660"/>
                  </a:cubicBezTo>
                  <a:cubicBezTo>
                    <a:pt x="7740" y="7020"/>
                    <a:pt x="7380" y="6120"/>
                    <a:pt x="7380" y="6120"/>
                  </a:cubicBezTo>
                  <a:cubicBezTo>
                    <a:pt x="7380" y="6120"/>
                    <a:pt x="7740" y="5760"/>
                    <a:pt x="7200" y="5760"/>
                  </a:cubicBezTo>
                  <a:cubicBezTo>
                    <a:pt x="6660" y="5580"/>
                    <a:pt x="6300" y="6480"/>
                    <a:pt x="6660" y="6480"/>
                  </a:cubicBezTo>
                  <a:cubicBezTo>
                    <a:pt x="6840" y="6480"/>
                    <a:pt x="7200" y="6840"/>
                    <a:pt x="7020" y="7020"/>
                  </a:cubicBezTo>
                  <a:cubicBezTo>
                    <a:pt x="7020" y="7200"/>
                    <a:pt x="7020" y="7200"/>
                    <a:pt x="6840" y="7740"/>
                  </a:cubicBezTo>
                  <a:cubicBezTo>
                    <a:pt x="6480" y="8280"/>
                    <a:pt x="6120" y="8640"/>
                    <a:pt x="6120" y="8640"/>
                  </a:cubicBezTo>
                  <a:cubicBezTo>
                    <a:pt x="6120" y="8640"/>
                    <a:pt x="5760" y="8460"/>
                    <a:pt x="5940" y="8820"/>
                  </a:cubicBezTo>
                  <a:cubicBezTo>
                    <a:pt x="6120" y="9180"/>
                    <a:pt x="5940" y="9720"/>
                    <a:pt x="5940" y="9900"/>
                  </a:cubicBezTo>
                  <a:cubicBezTo>
                    <a:pt x="5940" y="10260"/>
                    <a:pt x="5220" y="9720"/>
                    <a:pt x="5220" y="9180"/>
                  </a:cubicBezTo>
                  <a:cubicBezTo>
                    <a:pt x="5040" y="8640"/>
                    <a:pt x="4500" y="9180"/>
                    <a:pt x="4320" y="9180"/>
                  </a:cubicBezTo>
                  <a:cubicBezTo>
                    <a:pt x="4140" y="9180"/>
                    <a:pt x="3780" y="9000"/>
                    <a:pt x="3780" y="8820"/>
                  </a:cubicBezTo>
                  <a:cubicBezTo>
                    <a:pt x="3600" y="8640"/>
                    <a:pt x="2700" y="9360"/>
                    <a:pt x="2520" y="9360"/>
                  </a:cubicBezTo>
                  <a:cubicBezTo>
                    <a:pt x="2340" y="9540"/>
                    <a:pt x="2340" y="9900"/>
                    <a:pt x="2700" y="9720"/>
                  </a:cubicBezTo>
                  <a:cubicBezTo>
                    <a:pt x="3060" y="9540"/>
                    <a:pt x="3420" y="9720"/>
                    <a:pt x="3420" y="10080"/>
                  </a:cubicBezTo>
                  <a:cubicBezTo>
                    <a:pt x="3240" y="10440"/>
                    <a:pt x="2880" y="10260"/>
                    <a:pt x="2880" y="10440"/>
                  </a:cubicBezTo>
                  <a:cubicBezTo>
                    <a:pt x="3060" y="10800"/>
                    <a:pt x="3420" y="10980"/>
                    <a:pt x="3420" y="11340"/>
                  </a:cubicBezTo>
                  <a:cubicBezTo>
                    <a:pt x="3600" y="11700"/>
                    <a:pt x="4500" y="11340"/>
                    <a:pt x="4860" y="11160"/>
                  </a:cubicBezTo>
                  <a:cubicBezTo>
                    <a:pt x="5040" y="11160"/>
                    <a:pt x="5940" y="10980"/>
                    <a:pt x="5940" y="11340"/>
                  </a:cubicBezTo>
                  <a:cubicBezTo>
                    <a:pt x="6120" y="11700"/>
                    <a:pt x="7020" y="11880"/>
                    <a:pt x="7380" y="11880"/>
                  </a:cubicBezTo>
                  <a:cubicBezTo>
                    <a:pt x="7740" y="12060"/>
                    <a:pt x="8280" y="12060"/>
                    <a:pt x="8820" y="12420"/>
                  </a:cubicBezTo>
                  <a:cubicBezTo>
                    <a:pt x="9180" y="12960"/>
                    <a:pt x="8460" y="13680"/>
                    <a:pt x="8460" y="13860"/>
                  </a:cubicBezTo>
                  <a:close/>
                  <a:moveTo>
                    <a:pt x="10620" y="2520"/>
                  </a:moveTo>
                  <a:cubicBezTo>
                    <a:pt x="10440" y="3060"/>
                    <a:pt x="9720" y="3600"/>
                    <a:pt x="9900" y="3780"/>
                  </a:cubicBezTo>
                  <a:cubicBezTo>
                    <a:pt x="9900" y="3960"/>
                    <a:pt x="9900" y="4860"/>
                    <a:pt x="9180" y="4140"/>
                  </a:cubicBezTo>
                  <a:cubicBezTo>
                    <a:pt x="8460" y="3420"/>
                    <a:pt x="7740" y="3240"/>
                    <a:pt x="7920" y="2700"/>
                  </a:cubicBezTo>
                  <a:cubicBezTo>
                    <a:pt x="7920" y="2520"/>
                    <a:pt x="8640" y="2520"/>
                    <a:pt x="8640" y="2340"/>
                  </a:cubicBezTo>
                  <a:cubicBezTo>
                    <a:pt x="9540" y="1260"/>
                    <a:pt x="11160" y="1440"/>
                    <a:pt x="11340" y="1800"/>
                  </a:cubicBezTo>
                  <a:cubicBezTo>
                    <a:pt x="10980" y="2160"/>
                    <a:pt x="10620" y="1980"/>
                    <a:pt x="10620" y="2520"/>
                  </a:cubicBezTo>
                  <a:close/>
                  <a:moveTo>
                    <a:pt x="19260" y="11160"/>
                  </a:moveTo>
                  <a:cubicBezTo>
                    <a:pt x="19260" y="11160"/>
                    <a:pt x="19620" y="11700"/>
                    <a:pt x="20160" y="11700"/>
                  </a:cubicBezTo>
                  <a:cubicBezTo>
                    <a:pt x="19800" y="15660"/>
                    <a:pt x="16560" y="18360"/>
                    <a:pt x="16560" y="18360"/>
                  </a:cubicBezTo>
                  <a:cubicBezTo>
                    <a:pt x="16020" y="17820"/>
                    <a:pt x="16200" y="17280"/>
                    <a:pt x="16200" y="17280"/>
                  </a:cubicBezTo>
                  <a:cubicBezTo>
                    <a:pt x="16380" y="16560"/>
                    <a:pt x="16380" y="16560"/>
                    <a:pt x="16380" y="16560"/>
                  </a:cubicBezTo>
                  <a:cubicBezTo>
                    <a:pt x="16380" y="15300"/>
                    <a:pt x="16380" y="15300"/>
                    <a:pt x="16380" y="15300"/>
                  </a:cubicBezTo>
                  <a:cubicBezTo>
                    <a:pt x="16380" y="15300"/>
                    <a:pt x="16380" y="13860"/>
                    <a:pt x="15120" y="14580"/>
                  </a:cubicBezTo>
                  <a:cubicBezTo>
                    <a:pt x="13860" y="14940"/>
                    <a:pt x="14400" y="14940"/>
                    <a:pt x="12960" y="14940"/>
                  </a:cubicBezTo>
                  <a:cubicBezTo>
                    <a:pt x="11520" y="15120"/>
                    <a:pt x="11880" y="12060"/>
                    <a:pt x="11880" y="12060"/>
                  </a:cubicBezTo>
                  <a:cubicBezTo>
                    <a:pt x="11880" y="7740"/>
                    <a:pt x="15120" y="10980"/>
                    <a:pt x="15120" y="10980"/>
                  </a:cubicBezTo>
                  <a:cubicBezTo>
                    <a:pt x="17100" y="12420"/>
                    <a:pt x="17460" y="10080"/>
                    <a:pt x="17460" y="10080"/>
                  </a:cubicBezTo>
                  <a:cubicBezTo>
                    <a:pt x="18720" y="9540"/>
                    <a:pt x="18720" y="9540"/>
                    <a:pt x="18720" y="9540"/>
                  </a:cubicBezTo>
                  <a:cubicBezTo>
                    <a:pt x="18900" y="8820"/>
                    <a:pt x="18900" y="8820"/>
                    <a:pt x="18900" y="8820"/>
                  </a:cubicBezTo>
                  <a:cubicBezTo>
                    <a:pt x="18720" y="7920"/>
                    <a:pt x="18720" y="7920"/>
                    <a:pt x="18720" y="7920"/>
                  </a:cubicBezTo>
                  <a:cubicBezTo>
                    <a:pt x="16740" y="7020"/>
                    <a:pt x="16740" y="7020"/>
                    <a:pt x="16740" y="7020"/>
                  </a:cubicBezTo>
                  <a:cubicBezTo>
                    <a:pt x="16740" y="7020"/>
                    <a:pt x="16380" y="7740"/>
                    <a:pt x="16920" y="8640"/>
                  </a:cubicBezTo>
                  <a:cubicBezTo>
                    <a:pt x="16920" y="8640"/>
                    <a:pt x="16740" y="9540"/>
                    <a:pt x="16380" y="9360"/>
                  </a:cubicBezTo>
                  <a:cubicBezTo>
                    <a:pt x="15120" y="8640"/>
                    <a:pt x="15120" y="8640"/>
                    <a:pt x="15120" y="8640"/>
                  </a:cubicBezTo>
                  <a:cubicBezTo>
                    <a:pt x="15120" y="8640"/>
                    <a:pt x="14760" y="8460"/>
                    <a:pt x="14220" y="8820"/>
                  </a:cubicBezTo>
                  <a:cubicBezTo>
                    <a:pt x="13500" y="9360"/>
                    <a:pt x="12420" y="8820"/>
                    <a:pt x="12420" y="8820"/>
                  </a:cubicBezTo>
                  <a:cubicBezTo>
                    <a:pt x="12420" y="8820"/>
                    <a:pt x="12420" y="8280"/>
                    <a:pt x="13140" y="7920"/>
                  </a:cubicBezTo>
                  <a:cubicBezTo>
                    <a:pt x="13680" y="7560"/>
                    <a:pt x="13680" y="7560"/>
                    <a:pt x="13680" y="7560"/>
                  </a:cubicBezTo>
                  <a:cubicBezTo>
                    <a:pt x="13680" y="7560"/>
                    <a:pt x="13500" y="6840"/>
                    <a:pt x="13680" y="6300"/>
                  </a:cubicBezTo>
                  <a:cubicBezTo>
                    <a:pt x="13860" y="5760"/>
                    <a:pt x="14040" y="6300"/>
                    <a:pt x="14580" y="5940"/>
                  </a:cubicBezTo>
                  <a:cubicBezTo>
                    <a:pt x="15120" y="5580"/>
                    <a:pt x="15480" y="6660"/>
                    <a:pt x="16200" y="6480"/>
                  </a:cubicBezTo>
                  <a:cubicBezTo>
                    <a:pt x="16920" y="6480"/>
                    <a:pt x="16560" y="6300"/>
                    <a:pt x="17100" y="5940"/>
                  </a:cubicBezTo>
                  <a:cubicBezTo>
                    <a:pt x="17640" y="5760"/>
                    <a:pt x="18000" y="6480"/>
                    <a:pt x="18000" y="6480"/>
                  </a:cubicBezTo>
                  <a:cubicBezTo>
                    <a:pt x="19080" y="6660"/>
                    <a:pt x="19080" y="6660"/>
                    <a:pt x="19080" y="6660"/>
                  </a:cubicBezTo>
                  <a:cubicBezTo>
                    <a:pt x="19080" y="6660"/>
                    <a:pt x="18900" y="5400"/>
                    <a:pt x="18900" y="5760"/>
                  </a:cubicBezTo>
                  <a:cubicBezTo>
                    <a:pt x="19620" y="6840"/>
                    <a:pt x="20520" y="9900"/>
                    <a:pt x="20160" y="10440"/>
                  </a:cubicBezTo>
                  <a:cubicBezTo>
                    <a:pt x="19980" y="10260"/>
                    <a:pt x="19800" y="10260"/>
                    <a:pt x="19800" y="10260"/>
                  </a:cubicBezTo>
                  <a:cubicBezTo>
                    <a:pt x="18540" y="10260"/>
                    <a:pt x="18540" y="10260"/>
                    <a:pt x="18540" y="10260"/>
                  </a:cubicBezTo>
                  <a:lnTo>
                    <a:pt x="19260" y="11160"/>
                  </a:lnTo>
                  <a:close/>
                  <a:moveTo>
                    <a:pt x="19260" y="11160"/>
                  </a:moveTo>
                </a:path>
              </a:pathLst>
            </a:custGeom>
            <a:solidFill>
              <a:srgbClr val="FFFFFF">
                <a:alpha val="100000"/>
              </a:srgbClr>
            </a:solidFill>
            <a:ln w="12700">
              <a:noFill/>
            </a:ln>
          </p:spPr>
          <p:txBody>
            <a:bodyPr/>
            <a:lstStyle/>
            <a:p>
              <a:endParaRPr lang="zh-CN" altLang="en-US"/>
            </a:p>
          </p:txBody>
        </p:sp>
      </p:grpSp>
      <p:grpSp>
        <p:nvGrpSpPr>
          <p:cNvPr id="30" name="组合 29"/>
          <p:cNvGrpSpPr/>
          <p:nvPr/>
        </p:nvGrpSpPr>
        <p:grpSpPr>
          <a:xfrm>
            <a:off x="889280" y="3988301"/>
            <a:ext cx="501650" cy="501650"/>
            <a:chOff x="12280" y="13241"/>
            <a:chExt cx="3352" cy="3352"/>
          </a:xfrm>
        </p:grpSpPr>
        <p:sp>
          <p:nvSpPr>
            <p:cNvPr id="219162" name="AutoShape 10"/>
            <p:cNvSpPr/>
            <p:nvPr/>
          </p:nvSpPr>
          <p:spPr>
            <a:xfrm>
              <a:off x="12280" y="13241"/>
              <a:ext cx="3353" cy="3353"/>
            </a:xfrm>
            <a:custGeom>
              <a:avLst/>
              <a:gdLst/>
              <a:ahLst/>
              <a:cxnLst>
                <a:cxn ang="0">
                  <a:pos x="78" y="13"/>
                </a:cxn>
                <a:cxn ang="0">
                  <a:pos x="78" y="78"/>
                </a:cxn>
                <a:cxn ang="0">
                  <a:pos x="13" y="78"/>
                </a:cxn>
                <a:cxn ang="0">
                  <a:pos x="13" y="13"/>
                </a:cxn>
                <a:cxn ang="0">
                  <a:pos x="78" y="13"/>
                </a:cxn>
                <a:cxn ang="0">
                  <a:pos x="78" y="13"/>
                </a:cxn>
              </a:cxnLst>
              <a:rect l="0" t="0" r="0" b="0"/>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A099CB"/>
            </a:solidFill>
            <a:ln w="12700">
              <a:noFill/>
            </a:ln>
          </p:spPr>
          <p:txBody>
            <a:bodyPr/>
            <a:lstStyle/>
            <a:p>
              <a:endParaRPr lang="zh-CN" altLang="en-US"/>
            </a:p>
          </p:txBody>
        </p:sp>
        <p:grpSp>
          <p:nvGrpSpPr>
            <p:cNvPr id="219167" name="Group 15"/>
            <p:cNvGrpSpPr/>
            <p:nvPr/>
          </p:nvGrpSpPr>
          <p:grpSpPr>
            <a:xfrm>
              <a:off x="13490" y="14422"/>
              <a:ext cx="953" cy="920"/>
              <a:chOff x="0" y="0"/>
              <a:chExt cx="380" cy="367"/>
            </a:xfrm>
          </p:grpSpPr>
          <p:sp>
            <p:nvSpPr>
              <p:cNvPr id="219172" name="AutoShape 16"/>
              <p:cNvSpPr/>
              <p:nvPr/>
            </p:nvSpPr>
            <p:spPr>
              <a:xfrm>
                <a:off x="0" y="0"/>
                <a:ext cx="380" cy="367"/>
              </a:xfrm>
              <a:custGeom>
                <a:avLst/>
                <a:gdLst/>
                <a:ahLst/>
                <a:cxnLst>
                  <a:cxn ang="0">
                    <a:pos x="6" y="0"/>
                  </a:cxn>
                  <a:cxn ang="0">
                    <a:pos x="0" y="0"/>
                  </a:cxn>
                  <a:cxn ang="0">
                    <a:pos x="0" y="0"/>
                  </a:cxn>
                  <a:cxn ang="0">
                    <a:pos x="0" y="4"/>
                  </a:cxn>
                  <a:cxn ang="0">
                    <a:pos x="0" y="5"/>
                  </a:cxn>
                  <a:cxn ang="0">
                    <a:pos x="3" y="5"/>
                  </a:cxn>
                  <a:cxn ang="0">
                    <a:pos x="2" y="6"/>
                  </a:cxn>
                  <a:cxn ang="0">
                    <a:pos x="2" y="6"/>
                  </a:cxn>
                  <a:cxn ang="0">
                    <a:pos x="3" y="6"/>
                  </a:cxn>
                  <a:cxn ang="0">
                    <a:pos x="4" y="6"/>
                  </a:cxn>
                  <a:cxn ang="0">
                    <a:pos x="5" y="6"/>
                  </a:cxn>
                  <a:cxn ang="0">
                    <a:pos x="5" y="6"/>
                  </a:cxn>
                  <a:cxn ang="0">
                    <a:pos x="4" y="5"/>
                  </a:cxn>
                  <a:cxn ang="0">
                    <a:pos x="6" y="5"/>
                  </a:cxn>
                  <a:cxn ang="0">
                    <a:pos x="7" y="4"/>
                  </a:cxn>
                  <a:cxn ang="0">
                    <a:pos x="7" y="0"/>
                  </a:cxn>
                  <a:cxn ang="0">
                    <a:pos x="6" y="0"/>
                  </a:cxn>
                  <a:cxn ang="0">
                    <a:pos x="3" y="4"/>
                  </a:cxn>
                  <a:cxn ang="0">
                    <a:pos x="3" y="4"/>
                  </a:cxn>
                  <a:cxn ang="0">
                    <a:pos x="4" y="4"/>
                  </a:cxn>
                  <a:cxn ang="0">
                    <a:pos x="3" y="5"/>
                  </a:cxn>
                  <a:cxn ang="0">
                    <a:pos x="3" y="4"/>
                  </a:cxn>
                  <a:cxn ang="0">
                    <a:pos x="6" y="4"/>
                  </a:cxn>
                  <a:cxn ang="0">
                    <a:pos x="0" y="4"/>
                  </a:cxn>
                  <a:cxn ang="0">
                    <a:pos x="0" y="0"/>
                  </a:cxn>
                  <a:cxn ang="0">
                    <a:pos x="6" y="0"/>
                  </a:cxn>
                  <a:cxn ang="0">
                    <a:pos x="6" y="4"/>
                  </a:cxn>
                  <a:cxn ang="0">
                    <a:pos x="6" y="4"/>
                  </a:cxn>
                </a:cxnLst>
                <a:rect l="0" t="0" r="0" b="0"/>
                <a:pathLst>
                  <a:path w="21600" h="21600">
                    <a:moveTo>
                      <a:pt x="20138" y="0"/>
                    </a:moveTo>
                    <a:cubicBezTo>
                      <a:pt x="1462" y="0"/>
                      <a:pt x="1462" y="0"/>
                      <a:pt x="1462" y="0"/>
                    </a:cubicBezTo>
                    <a:cubicBezTo>
                      <a:pt x="650" y="0"/>
                      <a:pt x="0" y="680"/>
                      <a:pt x="0" y="1531"/>
                    </a:cubicBezTo>
                    <a:cubicBezTo>
                      <a:pt x="0" y="15477"/>
                      <a:pt x="0" y="15477"/>
                      <a:pt x="0" y="15477"/>
                    </a:cubicBezTo>
                    <a:cubicBezTo>
                      <a:pt x="0" y="16328"/>
                      <a:pt x="650" y="17008"/>
                      <a:pt x="1462" y="17008"/>
                    </a:cubicBezTo>
                    <a:cubicBezTo>
                      <a:pt x="8608" y="17008"/>
                      <a:pt x="8608" y="17008"/>
                      <a:pt x="8608" y="17008"/>
                    </a:cubicBezTo>
                    <a:cubicBezTo>
                      <a:pt x="8608" y="17008"/>
                      <a:pt x="8932" y="20069"/>
                      <a:pt x="6334" y="20069"/>
                    </a:cubicBezTo>
                    <a:cubicBezTo>
                      <a:pt x="6334" y="21600"/>
                      <a:pt x="6334" y="21600"/>
                      <a:pt x="6334" y="21600"/>
                    </a:cubicBezTo>
                    <a:cubicBezTo>
                      <a:pt x="8608" y="21600"/>
                      <a:pt x="8608" y="21600"/>
                      <a:pt x="8608" y="21600"/>
                    </a:cubicBezTo>
                    <a:cubicBezTo>
                      <a:pt x="12992" y="21600"/>
                      <a:pt x="12992" y="21600"/>
                      <a:pt x="12992" y="21600"/>
                    </a:cubicBezTo>
                    <a:cubicBezTo>
                      <a:pt x="15104" y="21600"/>
                      <a:pt x="15104" y="21600"/>
                      <a:pt x="15104" y="21600"/>
                    </a:cubicBezTo>
                    <a:cubicBezTo>
                      <a:pt x="15104" y="20069"/>
                      <a:pt x="15104" y="20069"/>
                      <a:pt x="15104" y="20069"/>
                    </a:cubicBezTo>
                    <a:cubicBezTo>
                      <a:pt x="12505" y="20069"/>
                      <a:pt x="12992" y="17008"/>
                      <a:pt x="12992" y="17008"/>
                    </a:cubicBezTo>
                    <a:cubicBezTo>
                      <a:pt x="20138" y="17008"/>
                      <a:pt x="20138" y="17008"/>
                      <a:pt x="20138" y="17008"/>
                    </a:cubicBezTo>
                    <a:cubicBezTo>
                      <a:pt x="20950" y="17008"/>
                      <a:pt x="21600" y="16328"/>
                      <a:pt x="21600" y="15477"/>
                    </a:cubicBezTo>
                    <a:cubicBezTo>
                      <a:pt x="21600" y="1531"/>
                      <a:pt x="21600" y="1531"/>
                      <a:pt x="21600" y="1531"/>
                    </a:cubicBezTo>
                    <a:cubicBezTo>
                      <a:pt x="21600" y="680"/>
                      <a:pt x="20950" y="0"/>
                      <a:pt x="20138" y="0"/>
                    </a:cubicBezTo>
                    <a:close/>
                    <a:moveTo>
                      <a:pt x="9582" y="15137"/>
                    </a:moveTo>
                    <a:cubicBezTo>
                      <a:pt x="9582" y="14457"/>
                      <a:pt x="10232" y="13946"/>
                      <a:pt x="10881" y="13946"/>
                    </a:cubicBezTo>
                    <a:cubicBezTo>
                      <a:pt x="11531" y="13946"/>
                      <a:pt x="12180" y="14457"/>
                      <a:pt x="12180" y="15137"/>
                    </a:cubicBezTo>
                    <a:cubicBezTo>
                      <a:pt x="12180" y="15817"/>
                      <a:pt x="11531" y="16498"/>
                      <a:pt x="10881" y="16498"/>
                    </a:cubicBezTo>
                    <a:cubicBezTo>
                      <a:pt x="10232" y="16498"/>
                      <a:pt x="9582" y="15817"/>
                      <a:pt x="9582" y="15137"/>
                    </a:cubicBezTo>
                    <a:close/>
                    <a:moveTo>
                      <a:pt x="19976" y="13436"/>
                    </a:moveTo>
                    <a:cubicBezTo>
                      <a:pt x="1462" y="13436"/>
                      <a:pt x="1462" y="13436"/>
                      <a:pt x="1462" y="13436"/>
                    </a:cubicBezTo>
                    <a:cubicBezTo>
                      <a:pt x="1462" y="1701"/>
                      <a:pt x="1462" y="1701"/>
                      <a:pt x="1462" y="1701"/>
                    </a:cubicBezTo>
                    <a:cubicBezTo>
                      <a:pt x="19976" y="1701"/>
                      <a:pt x="19976" y="1701"/>
                      <a:pt x="19976" y="1701"/>
                    </a:cubicBezTo>
                    <a:lnTo>
                      <a:pt x="19976" y="13436"/>
                    </a:lnTo>
                    <a:close/>
                    <a:moveTo>
                      <a:pt x="19976" y="13436"/>
                    </a:moveTo>
                  </a:path>
                </a:pathLst>
              </a:custGeom>
              <a:solidFill>
                <a:srgbClr val="FFFFFF">
                  <a:alpha val="100000"/>
                </a:srgbClr>
              </a:solidFill>
              <a:ln w="12700">
                <a:noFill/>
              </a:ln>
            </p:spPr>
            <p:txBody>
              <a:bodyPr/>
              <a:lstStyle/>
              <a:p>
                <a:endParaRPr lang="zh-CN" altLang="en-US"/>
              </a:p>
            </p:txBody>
          </p:sp>
          <p:sp>
            <p:nvSpPr>
              <p:cNvPr id="219173" name="AutoShape 17"/>
              <p:cNvSpPr/>
              <p:nvPr/>
            </p:nvSpPr>
            <p:spPr>
              <a:xfrm>
                <a:off x="179" y="241"/>
                <a:ext cx="28" cy="31"/>
              </a:xfrm>
              <a:custGeom>
                <a:avLst/>
                <a:gdLst/>
                <a:ahLst/>
                <a:cxnLst>
                  <a:cxn ang="0">
                    <a:pos x="0" y="0"/>
                  </a:cxn>
                  <a:cxn ang="0">
                    <a:pos x="0" y="0"/>
                  </a:cxn>
                  <a:cxn ang="0">
                    <a:pos x="0" y="0"/>
                  </a:cxn>
                  <a:cxn ang="0">
                    <a:pos x="0" y="0"/>
                  </a:cxn>
                  <a:cxn ang="0">
                    <a:pos x="0" y="0"/>
                  </a:cxn>
                  <a:cxn ang="0">
                    <a:pos x="0" y="0"/>
                  </a:cxn>
                </a:cxnLst>
                <a:rect l="0" t="0" r="0" b="0"/>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FFFEFE">
                  <a:alpha val="100000"/>
                </a:srgbClr>
              </a:solidFill>
              <a:ln w="12700">
                <a:noFill/>
              </a:ln>
            </p:spPr>
            <p:txBody>
              <a:bodyPr/>
              <a:lstStyle/>
              <a:p>
                <a:endParaRPr lang="zh-CN" altLang="en-US"/>
              </a:p>
            </p:txBody>
          </p:sp>
        </p:grpSp>
      </p:grpSp>
      <p:grpSp>
        <p:nvGrpSpPr>
          <p:cNvPr id="13" name="组合 12"/>
          <p:cNvGrpSpPr/>
          <p:nvPr/>
        </p:nvGrpSpPr>
        <p:grpSpPr>
          <a:xfrm>
            <a:off x="6796914" y="1470300"/>
            <a:ext cx="499110" cy="500380"/>
            <a:chOff x="16833" y="15877"/>
            <a:chExt cx="3352" cy="3356"/>
          </a:xfrm>
        </p:grpSpPr>
        <p:sp>
          <p:nvSpPr>
            <p:cNvPr id="219164" name="AutoShape 12"/>
            <p:cNvSpPr/>
            <p:nvPr/>
          </p:nvSpPr>
          <p:spPr>
            <a:xfrm>
              <a:off x="16833" y="15877"/>
              <a:ext cx="3353" cy="3356"/>
            </a:xfrm>
            <a:custGeom>
              <a:avLst/>
              <a:gdLst/>
              <a:ahLst/>
              <a:cxnLst>
                <a:cxn ang="0">
                  <a:pos x="78" y="13"/>
                </a:cxn>
                <a:cxn ang="0">
                  <a:pos x="78" y="78"/>
                </a:cxn>
                <a:cxn ang="0">
                  <a:pos x="13" y="78"/>
                </a:cxn>
                <a:cxn ang="0">
                  <a:pos x="13" y="13"/>
                </a:cxn>
                <a:cxn ang="0">
                  <a:pos x="78" y="13"/>
                </a:cxn>
                <a:cxn ang="0">
                  <a:pos x="78" y="13"/>
                </a:cxn>
              </a:cxnLst>
              <a:rect l="0" t="0" r="0" b="0"/>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95C1C4"/>
            </a:solidFill>
            <a:ln w="12700">
              <a:noFill/>
            </a:ln>
          </p:spPr>
          <p:txBody>
            <a:bodyPr/>
            <a:lstStyle/>
            <a:p>
              <a:endParaRPr lang="zh-CN" altLang="en-US"/>
            </a:p>
          </p:txBody>
        </p:sp>
        <p:sp>
          <p:nvSpPr>
            <p:cNvPr id="219168" name="AutoShape 18"/>
            <p:cNvSpPr/>
            <p:nvPr/>
          </p:nvSpPr>
          <p:spPr>
            <a:xfrm>
              <a:off x="18100" y="17292"/>
              <a:ext cx="940" cy="833"/>
            </a:xfrm>
            <a:custGeom>
              <a:avLst/>
              <a:gdLst/>
              <a:ahLst/>
              <a:cxnLst>
                <a:cxn ang="0">
                  <a:pos x="7" y="2"/>
                </a:cxn>
                <a:cxn ang="0">
                  <a:pos x="3" y="0"/>
                </a:cxn>
                <a:cxn ang="0">
                  <a:pos x="0" y="2"/>
                </a:cxn>
                <a:cxn ang="0">
                  <a:pos x="2" y="4"/>
                </a:cxn>
                <a:cxn ang="0">
                  <a:pos x="1" y="5"/>
                </a:cxn>
                <a:cxn ang="0">
                  <a:pos x="3" y="4"/>
                </a:cxn>
                <a:cxn ang="0">
                  <a:pos x="7" y="2"/>
                </a:cxn>
                <a:cxn ang="0">
                  <a:pos x="7" y="2"/>
                </a:cxn>
              </a:cxnLst>
              <a:rect l="0" t="0" r="0" b="0"/>
              <a:pathLst>
                <a:path w="21600" h="21600">
                  <a:moveTo>
                    <a:pt x="21600" y="8640"/>
                  </a:moveTo>
                  <a:cubicBezTo>
                    <a:pt x="21600" y="3960"/>
                    <a:pt x="16676" y="0"/>
                    <a:pt x="10800" y="0"/>
                  </a:cubicBezTo>
                  <a:cubicBezTo>
                    <a:pt x="4765" y="0"/>
                    <a:pt x="0" y="3960"/>
                    <a:pt x="0" y="8640"/>
                  </a:cubicBezTo>
                  <a:cubicBezTo>
                    <a:pt x="0" y="12060"/>
                    <a:pt x="2382" y="14940"/>
                    <a:pt x="5876" y="16380"/>
                  </a:cubicBezTo>
                  <a:cubicBezTo>
                    <a:pt x="6035" y="17280"/>
                    <a:pt x="5718" y="19080"/>
                    <a:pt x="3335" y="21600"/>
                  </a:cubicBezTo>
                  <a:cubicBezTo>
                    <a:pt x="3335" y="21600"/>
                    <a:pt x="8576" y="19980"/>
                    <a:pt x="11435" y="17280"/>
                  </a:cubicBezTo>
                  <a:cubicBezTo>
                    <a:pt x="17153" y="16920"/>
                    <a:pt x="21600" y="13140"/>
                    <a:pt x="21600" y="8640"/>
                  </a:cubicBezTo>
                  <a:close/>
                  <a:moveTo>
                    <a:pt x="21600" y="8640"/>
                  </a:moveTo>
                </a:path>
              </a:pathLst>
            </a:custGeom>
            <a:solidFill>
              <a:srgbClr val="FFFFFF">
                <a:alpha val="100000"/>
              </a:srgbClr>
            </a:solidFill>
            <a:ln w="12700">
              <a:noFill/>
            </a:ln>
          </p:spPr>
          <p:txBody>
            <a:bodyPr/>
            <a:lstStyle/>
            <a:p>
              <a:endParaRPr lang="zh-CN" altLang="en-US"/>
            </a:p>
          </p:txBody>
        </p:sp>
      </p:grpSp>
      <p:sp>
        <p:nvSpPr>
          <p:cNvPr id="25" name="文本框 24"/>
          <p:cNvSpPr txBox="1"/>
          <p:nvPr/>
        </p:nvSpPr>
        <p:spPr>
          <a:xfrm>
            <a:off x="1493297" y="5228761"/>
            <a:ext cx="4204997" cy="523220"/>
          </a:xfrm>
          <a:prstGeom prst="rect">
            <a:avLst/>
          </a:prstGeom>
          <a:noFill/>
        </p:spPr>
        <p:txBody>
          <a:bodyPr wrap="none" rtlCol="0">
            <a:spAutoFit/>
          </a:bodyPr>
          <a:lstStyle/>
          <a:p>
            <a:pPr algn="r"/>
            <a:r>
              <a:rPr lang="zh-CN" altLang="en-US" sz="2800" b="1" dirty="0">
                <a:solidFill>
                  <a:schemeClr val="tx1">
                    <a:lumMod val="65000"/>
                    <a:lumOff val="35000"/>
                  </a:schemeClr>
                </a:solidFill>
                <a:ea typeface="方正舒体" panose="02010601030101010101" pitchFamily="2" charset="-122"/>
                <a:sym typeface="+mn-ea"/>
              </a:rPr>
              <a:t>认知推理</a:t>
            </a:r>
            <a:r>
              <a:rPr lang="en-US" altLang="zh-CN" sz="2800" b="1" noProof="0" dirty="0">
                <a:ln>
                  <a:noFill/>
                </a:ln>
                <a:solidFill>
                  <a:schemeClr val="tx1">
                    <a:lumMod val="65000"/>
                    <a:lumOff val="35000"/>
                  </a:schemeClr>
                </a:solidFill>
                <a:uLnTx/>
                <a:uFillTx/>
                <a:ea typeface="方正舒体" panose="02010601030101010101" pitchFamily="2" charset="-122"/>
                <a:sym typeface="+mn-ea"/>
              </a:rPr>
              <a:t>(</a:t>
            </a:r>
            <a:r>
              <a:rPr lang="en-US" altLang="zh-CN" sz="2800" b="1" noProof="0" dirty="0">
                <a:ln>
                  <a:noFill/>
                </a:ln>
                <a:solidFill>
                  <a:schemeClr val="tx1">
                    <a:lumMod val="65000"/>
                    <a:lumOff val="35000"/>
                  </a:schemeClr>
                </a:solidFill>
                <a:uLnTx/>
                <a:uFillTx/>
                <a:latin typeface="Times New Roman" panose="02020603050405020304" pitchFamily="18" charset="0"/>
                <a:ea typeface="方正舒体" panose="02010601030101010101" pitchFamily="2" charset="-122"/>
                <a:cs typeface="Times New Roman" panose="02020603050405020304" pitchFamily="18" charset="0"/>
                <a:sym typeface="+mn-ea"/>
              </a:rPr>
              <a:t>Kohlberg, 1969</a:t>
            </a:r>
            <a:r>
              <a:rPr lang="en-US" altLang="zh-CN" sz="2800" b="1" noProof="0" dirty="0">
                <a:ln>
                  <a:noFill/>
                </a:ln>
                <a:solidFill>
                  <a:schemeClr val="tx1">
                    <a:lumMod val="65000"/>
                    <a:lumOff val="35000"/>
                  </a:schemeClr>
                </a:solidFill>
                <a:uLnTx/>
                <a:uFillTx/>
                <a:ea typeface="方正舒体" panose="02010601030101010101" pitchFamily="2" charset="-122"/>
                <a:sym typeface="+mn-ea"/>
              </a:rPr>
              <a:t>)</a:t>
            </a:r>
            <a:endParaRPr lang="en-US" altLang="zh-CN" sz="2800" b="1" noProof="0" dirty="0">
              <a:ln>
                <a:noFill/>
              </a:ln>
              <a:solidFill>
                <a:schemeClr val="tx1">
                  <a:lumMod val="65000"/>
                  <a:lumOff val="35000"/>
                </a:schemeClr>
              </a:solidFill>
              <a:uLnTx/>
              <a:uFillTx/>
              <a:latin typeface="微软雅黑" panose="020B0503020204020204" charset="-122"/>
              <a:ea typeface="方正舒体" panose="02010601030101010101" pitchFamily="2" charset="-122"/>
              <a:sym typeface="+mn-ea"/>
            </a:endParaRPr>
          </a:p>
        </p:txBody>
      </p:sp>
      <p:grpSp>
        <p:nvGrpSpPr>
          <p:cNvPr id="27" name="组合 26"/>
          <p:cNvGrpSpPr/>
          <p:nvPr/>
        </p:nvGrpSpPr>
        <p:grpSpPr>
          <a:xfrm>
            <a:off x="941293" y="5268030"/>
            <a:ext cx="479425" cy="479425"/>
            <a:chOff x="16833" y="6605"/>
            <a:chExt cx="3352" cy="3352"/>
          </a:xfrm>
        </p:grpSpPr>
        <p:sp>
          <p:nvSpPr>
            <p:cNvPr id="28" name="AutoShape 9"/>
            <p:cNvSpPr/>
            <p:nvPr/>
          </p:nvSpPr>
          <p:spPr>
            <a:xfrm>
              <a:off x="16833" y="6605"/>
              <a:ext cx="3353" cy="3353"/>
            </a:xfrm>
            <a:custGeom>
              <a:avLst/>
              <a:gdLst/>
              <a:ahLst/>
              <a:cxnLst>
                <a:cxn ang="0">
                  <a:pos x="78" y="13"/>
                </a:cxn>
                <a:cxn ang="0">
                  <a:pos x="78" y="78"/>
                </a:cxn>
                <a:cxn ang="0">
                  <a:pos x="13" y="78"/>
                </a:cxn>
                <a:cxn ang="0">
                  <a:pos x="13" y="13"/>
                </a:cxn>
                <a:cxn ang="0">
                  <a:pos x="78" y="13"/>
                </a:cxn>
                <a:cxn ang="0">
                  <a:pos x="78" y="13"/>
                </a:cxn>
              </a:cxnLst>
              <a:rect l="0" t="0" r="0" b="0"/>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95C1C4"/>
            </a:solidFill>
            <a:ln w="12700">
              <a:noFill/>
            </a:ln>
          </p:spPr>
          <p:txBody>
            <a:bodyPr/>
            <a:lstStyle/>
            <a:p>
              <a:endParaRPr lang="zh-CN" altLang="en-US"/>
            </a:p>
          </p:txBody>
        </p:sp>
        <p:sp>
          <p:nvSpPr>
            <p:cNvPr id="29" name="AutoShape 19"/>
            <p:cNvSpPr/>
            <p:nvPr/>
          </p:nvSpPr>
          <p:spPr>
            <a:xfrm>
              <a:off x="17908" y="7873"/>
              <a:ext cx="1220" cy="835"/>
            </a:xfrm>
            <a:custGeom>
              <a:avLst/>
              <a:gdLst/>
              <a:ahLst/>
              <a:cxnLst>
                <a:cxn ang="0">
                  <a:pos x="9" y="2"/>
                </a:cxn>
                <a:cxn ang="0">
                  <a:pos x="10" y="2"/>
                </a:cxn>
                <a:cxn ang="0">
                  <a:pos x="7" y="0"/>
                </a:cxn>
                <a:cxn ang="0">
                  <a:pos x="5" y="1"/>
                </a:cxn>
                <a:cxn ang="0">
                  <a:pos x="3" y="0"/>
                </a:cxn>
                <a:cxn ang="0">
                  <a:pos x="1" y="2"/>
                </a:cxn>
                <a:cxn ang="0">
                  <a:pos x="1" y="2"/>
                </a:cxn>
                <a:cxn ang="0">
                  <a:pos x="0" y="4"/>
                </a:cxn>
                <a:cxn ang="0">
                  <a:pos x="2" y="5"/>
                </a:cxn>
                <a:cxn ang="0">
                  <a:pos x="9" y="5"/>
                </a:cxn>
                <a:cxn ang="0">
                  <a:pos x="11" y="4"/>
                </a:cxn>
                <a:cxn ang="0">
                  <a:pos x="9" y="2"/>
                </a:cxn>
                <a:cxn ang="0">
                  <a:pos x="8" y="5"/>
                </a:cxn>
                <a:cxn ang="0">
                  <a:pos x="6" y="5"/>
                </a:cxn>
                <a:cxn ang="0">
                  <a:pos x="7" y="4"/>
                </a:cxn>
                <a:cxn ang="0">
                  <a:pos x="7" y="4"/>
                </a:cxn>
                <a:cxn ang="0">
                  <a:pos x="6" y="4"/>
                </a:cxn>
                <a:cxn ang="0">
                  <a:pos x="6" y="3"/>
                </a:cxn>
                <a:cxn ang="0">
                  <a:pos x="6" y="2"/>
                </a:cxn>
                <a:cxn ang="0">
                  <a:pos x="6" y="2"/>
                </a:cxn>
                <a:cxn ang="0">
                  <a:pos x="4" y="2"/>
                </a:cxn>
                <a:cxn ang="0">
                  <a:pos x="4" y="2"/>
                </a:cxn>
                <a:cxn ang="0">
                  <a:pos x="4" y="3"/>
                </a:cxn>
                <a:cxn ang="0">
                  <a:pos x="4" y="4"/>
                </a:cxn>
                <a:cxn ang="0">
                  <a:pos x="4" y="4"/>
                </a:cxn>
                <a:cxn ang="0">
                  <a:pos x="4" y="4"/>
                </a:cxn>
                <a:cxn ang="0">
                  <a:pos x="5" y="5"/>
                </a:cxn>
                <a:cxn ang="0">
                  <a:pos x="3" y="5"/>
                </a:cxn>
                <a:cxn ang="0">
                  <a:pos x="1" y="4"/>
                </a:cxn>
                <a:cxn ang="0">
                  <a:pos x="2" y="2"/>
                </a:cxn>
                <a:cxn ang="0">
                  <a:pos x="2" y="2"/>
                </a:cxn>
                <a:cxn ang="0">
                  <a:pos x="4" y="1"/>
                </a:cxn>
                <a:cxn ang="0">
                  <a:pos x="5" y="1"/>
                </a:cxn>
                <a:cxn ang="0">
                  <a:pos x="7" y="1"/>
                </a:cxn>
                <a:cxn ang="0">
                  <a:pos x="9" y="2"/>
                </a:cxn>
                <a:cxn ang="0">
                  <a:pos x="9" y="2"/>
                </a:cxn>
                <a:cxn ang="0">
                  <a:pos x="10" y="4"/>
                </a:cxn>
                <a:cxn ang="0">
                  <a:pos x="8" y="5"/>
                </a:cxn>
                <a:cxn ang="0">
                  <a:pos x="8" y="5"/>
                </a:cxn>
              </a:cxnLst>
              <a:rect l="0" t="0" r="0" b="0"/>
              <a:pathLst>
                <a:path w="21600" h="21600">
                  <a:moveTo>
                    <a:pt x="18573" y="9488"/>
                  </a:moveTo>
                  <a:cubicBezTo>
                    <a:pt x="18711" y="8882"/>
                    <a:pt x="18848" y="8075"/>
                    <a:pt x="18848" y="7469"/>
                  </a:cubicBezTo>
                  <a:cubicBezTo>
                    <a:pt x="18848" y="3432"/>
                    <a:pt x="16510" y="0"/>
                    <a:pt x="13758" y="0"/>
                  </a:cubicBezTo>
                  <a:cubicBezTo>
                    <a:pt x="10456" y="0"/>
                    <a:pt x="10043" y="3634"/>
                    <a:pt x="10043" y="3634"/>
                  </a:cubicBezTo>
                  <a:cubicBezTo>
                    <a:pt x="10043" y="3634"/>
                    <a:pt x="8668" y="1211"/>
                    <a:pt x="6329" y="1615"/>
                  </a:cubicBezTo>
                  <a:cubicBezTo>
                    <a:pt x="4127" y="2221"/>
                    <a:pt x="2752" y="5047"/>
                    <a:pt x="2752" y="8075"/>
                  </a:cubicBezTo>
                  <a:cubicBezTo>
                    <a:pt x="2752" y="8478"/>
                    <a:pt x="2752" y="9084"/>
                    <a:pt x="2889" y="9488"/>
                  </a:cubicBezTo>
                  <a:cubicBezTo>
                    <a:pt x="1238" y="10295"/>
                    <a:pt x="0" y="12718"/>
                    <a:pt x="0" y="15342"/>
                  </a:cubicBezTo>
                  <a:cubicBezTo>
                    <a:pt x="0" y="18774"/>
                    <a:pt x="1926" y="21600"/>
                    <a:pt x="4265" y="21600"/>
                  </a:cubicBezTo>
                  <a:cubicBezTo>
                    <a:pt x="17335" y="21600"/>
                    <a:pt x="17335" y="21600"/>
                    <a:pt x="17335" y="21600"/>
                  </a:cubicBezTo>
                  <a:cubicBezTo>
                    <a:pt x="19674" y="21600"/>
                    <a:pt x="21600" y="18774"/>
                    <a:pt x="21600" y="15342"/>
                  </a:cubicBezTo>
                  <a:cubicBezTo>
                    <a:pt x="21600" y="12516"/>
                    <a:pt x="20362" y="10295"/>
                    <a:pt x="18573" y="9488"/>
                  </a:cubicBezTo>
                  <a:close/>
                  <a:moveTo>
                    <a:pt x="16510" y="20389"/>
                  </a:moveTo>
                  <a:cubicBezTo>
                    <a:pt x="10869" y="20389"/>
                    <a:pt x="10869" y="20389"/>
                    <a:pt x="10869" y="20389"/>
                  </a:cubicBezTo>
                  <a:cubicBezTo>
                    <a:pt x="11282" y="19581"/>
                    <a:pt x="14308" y="15342"/>
                    <a:pt x="14308" y="15342"/>
                  </a:cubicBezTo>
                  <a:cubicBezTo>
                    <a:pt x="14308" y="15342"/>
                    <a:pt x="14721" y="14736"/>
                    <a:pt x="14171" y="14736"/>
                  </a:cubicBezTo>
                  <a:cubicBezTo>
                    <a:pt x="13620" y="14736"/>
                    <a:pt x="12657" y="14736"/>
                    <a:pt x="12657" y="14736"/>
                  </a:cubicBezTo>
                  <a:cubicBezTo>
                    <a:pt x="12657" y="14736"/>
                    <a:pt x="12657" y="14333"/>
                    <a:pt x="12657" y="13727"/>
                  </a:cubicBezTo>
                  <a:cubicBezTo>
                    <a:pt x="12657" y="12112"/>
                    <a:pt x="12657" y="8882"/>
                    <a:pt x="12657" y="7469"/>
                  </a:cubicBezTo>
                  <a:cubicBezTo>
                    <a:pt x="12657" y="7469"/>
                    <a:pt x="12657" y="7267"/>
                    <a:pt x="12382" y="7267"/>
                  </a:cubicBezTo>
                  <a:cubicBezTo>
                    <a:pt x="12107" y="7267"/>
                    <a:pt x="9218" y="7267"/>
                    <a:pt x="8805" y="7267"/>
                  </a:cubicBezTo>
                  <a:cubicBezTo>
                    <a:pt x="8530" y="7267"/>
                    <a:pt x="8530" y="7671"/>
                    <a:pt x="8530" y="7671"/>
                  </a:cubicBezTo>
                  <a:cubicBezTo>
                    <a:pt x="8530" y="8882"/>
                    <a:pt x="8530" y="12112"/>
                    <a:pt x="8530" y="13727"/>
                  </a:cubicBezTo>
                  <a:cubicBezTo>
                    <a:pt x="8530" y="14333"/>
                    <a:pt x="8530" y="14736"/>
                    <a:pt x="8530" y="14736"/>
                  </a:cubicBezTo>
                  <a:cubicBezTo>
                    <a:pt x="8530" y="14736"/>
                    <a:pt x="7429" y="14736"/>
                    <a:pt x="7017" y="14736"/>
                  </a:cubicBezTo>
                  <a:cubicBezTo>
                    <a:pt x="6604" y="14736"/>
                    <a:pt x="7017" y="15342"/>
                    <a:pt x="7017" y="15342"/>
                  </a:cubicBezTo>
                  <a:cubicBezTo>
                    <a:pt x="10456" y="20389"/>
                    <a:pt x="10456" y="20389"/>
                    <a:pt x="10456" y="20389"/>
                  </a:cubicBezTo>
                  <a:cubicBezTo>
                    <a:pt x="5228" y="20389"/>
                    <a:pt x="5228" y="20389"/>
                    <a:pt x="5228" y="20389"/>
                  </a:cubicBezTo>
                  <a:cubicBezTo>
                    <a:pt x="3164" y="20389"/>
                    <a:pt x="1513" y="17966"/>
                    <a:pt x="1513" y="15140"/>
                  </a:cubicBezTo>
                  <a:cubicBezTo>
                    <a:pt x="1513" y="12718"/>
                    <a:pt x="2614" y="10901"/>
                    <a:pt x="3990" y="10093"/>
                  </a:cubicBezTo>
                  <a:cubicBezTo>
                    <a:pt x="3852" y="9690"/>
                    <a:pt x="3852" y="9286"/>
                    <a:pt x="3852" y="8882"/>
                  </a:cubicBezTo>
                  <a:cubicBezTo>
                    <a:pt x="3852" y="6460"/>
                    <a:pt x="5090" y="4037"/>
                    <a:pt x="7017" y="3432"/>
                  </a:cubicBezTo>
                  <a:cubicBezTo>
                    <a:pt x="9080" y="3230"/>
                    <a:pt x="10318" y="6056"/>
                    <a:pt x="10318" y="6056"/>
                  </a:cubicBezTo>
                  <a:cubicBezTo>
                    <a:pt x="10318" y="6056"/>
                    <a:pt x="10594" y="2221"/>
                    <a:pt x="13483" y="2221"/>
                  </a:cubicBezTo>
                  <a:cubicBezTo>
                    <a:pt x="15822" y="2221"/>
                    <a:pt x="17610" y="5047"/>
                    <a:pt x="17610" y="8478"/>
                  </a:cubicBezTo>
                  <a:cubicBezTo>
                    <a:pt x="17610" y="9084"/>
                    <a:pt x="17610" y="9690"/>
                    <a:pt x="17473" y="10093"/>
                  </a:cubicBezTo>
                  <a:cubicBezTo>
                    <a:pt x="18986" y="10699"/>
                    <a:pt x="20224" y="12718"/>
                    <a:pt x="20224" y="15140"/>
                  </a:cubicBezTo>
                  <a:cubicBezTo>
                    <a:pt x="20224" y="17966"/>
                    <a:pt x="18573" y="20389"/>
                    <a:pt x="16510" y="20389"/>
                  </a:cubicBezTo>
                  <a:close/>
                  <a:moveTo>
                    <a:pt x="16510" y="20389"/>
                  </a:moveTo>
                </a:path>
              </a:pathLst>
            </a:custGeom>
            <a:solidFill>
              <a:srgbClr val="FFFFFF">
                <a:alpha val="100000"/>
              </a:srgbClr>
            </a:solidFill>
            <a:ln w="12700">
              <a:noFill/>
            </a:ln>
          </p:spPr>
          <p:txBody>
            <a:bodyPr/>
            <a:lstStyle/>
            <a:p>
              <a:endParaRPr lang="zh-CN" altLang="en-US"/>
            </a:p>
          </p:txBody>
        </p:sp>
      </p:grpSp>
      <p:sp>
        <p:nvSpPr>
          <p:cNvPr id="31" name="文本框 30"/>
          <p:cNvSpPr txBox="1"/>
          <p:nvPr/>
        </p:nvSpPr>
        <p:spPr>
          <a:xfrm>
            <a:off x="167026" y="57566"/>
            <a:ext cx="2448107" cy="769441"/>
          </a:xfrm>
          <a:prstGeom prst="rect">
            <a:avLst/>
          </a:prstGeom>
          <a:noFill/>
        </p:spPr>
        <p:txBody>
          <a:bodyPr wrap="none" rtlCol="0">
            <a:spAutoFit/>
          </a:bodyPr>
          <a:lstStyle/>
          <a:p>
            <a:pPr algn="r"/>
            <a:r>
              <a:rPr lang="zh-CN" altLang="en-US" sz="4400" b="1" dirty="0">
                <a:solidFill>
                  <a:schemeClr val="accent3">
                    <a:lumMod val="60000"/>
                    <a:lumOff val="40000"/>
                  </a:schemeClr>
                </a:solidFill>
                <a:ea typeface="方正舒体" panose="02010601030101010101" pitchFamily="2" charset="-122"/>
                <a:sym typeface="+mn-ea"/>
              </a:rPr>
              <a:t>道德判断</a:t>
            </a:r>
            <a:endParaRPr lang="en-US" altLang="zh-CN" sz="4400" b="1" noProof="0" dirty="0">
              <a:ln>
                <a:noFill/>
              </a:ln>
              <a:solidFill>
                <a:schemeClr val="accent3">
                  <a:lumMod val="60000"/>
                  <a:lumOff val="40000"/>
                </a:schemeClr>
              </a:solidFill>
              <a:uLnTx/>
              <a:uFillTx/>
              <a:latin typeface="微软雅黑" panose="020B0503020204020204" charset="-122"/>
              <a:ea typeface="方正舒体" panose="02010601030101010101" pitchFamily="2" charset="-122"/>
              <a:sym typeface="+mn-ea"/>
            </a:endParaRPr>
          </a:p>
        </p:txBody>
      </p:sp>
    </p:spTree>
  </p:cSld>
  <p:clrMapOvr>
    <a:masterClrMapping/>
  </p:clrMapOvr>
  <p:transition spd="slow" advClick="0" advTm="2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1600" y="2153920"/>
            <a:ext cx="12395200" cy="2310765"/>
          </a:xfrm>
          <a:prstGeom prst="rect">
            <a:avLst/>
          </a:prstGeom>
          <a:solidFill>
            <a:srgbClr val="AFA8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67a8ba7c22f732fa65918b720007e969"/>
          <p:cNvPicPr>
            <a:picLocks noChangeAspect="1"/>
          </p:cNvPicPr>
          <p:nvPr/>
        </p:nvPicPr>
        <p:blipFill>
          <a:blip r:embed="rId3"/>
          <a:stretch>
            <a:fillRect/>
          </a:stretch>
        </p:blipFill>
        <p:spPr>
          <a:xfrm>
            <a:off x="-1905" y="1622425"/>
            <a:ext cx="2440940" cy="2842260"/>
          </a:xfrm>
          <a:prstGeom prst="rect">
            <a:avLst/>
          </a:prstGeom>
        </p:spPr>
      </p:pic>
      <p:sp>
        <p:nvSpPr>
          <p:cNvPr id="40" name="文本框 39"/>
          <p:cNvSpPr txBox="1"/>
          <p:nvPr/>
        </p:nvSpPr>
        <p:spPr>
          <a:xfrm>
            <a:off x="3010484" y="2667863"/>
            <a:ext cx="7783492" cy="1384995"/>
          </a:xfrm>
          <a:prstGeom prst="rect">
            <a:avLst/>
          </a:prstGeom>
          <a:noFill/>
        </p:spPr>
        <p:txBody>
          <a:bodyPr wrap="square" rtlCol="0">
            <a:spAutoFit/>
          </a:bodyPr>
          <a:lstStyle/>
          <a:p>
            <a:r>
              <a:rPr lang="zh-CN" altLang="en-US" sz="2800" noProof="0" dirty="0">
                <a:ln>
                  <a:noFill/>
                </a:ln>
                <a:solidFill>
                  <a:schemeClr val="bg1"/>
                </a:solidFill>
                <a:uLnTx/>
                <a:uFillTx/>
                <a:latin typeface="华光隶变_CNKI" panose="02000500000000000000" pitchFamily="2" charset="-122"/>
                <a:ea typeface="华光隶变_CNKI" panose="02000500000000000000" pitchFamily="2" charset="-122"/>
                <a:sym typeface="+mn-ea"/>
              </a:rPr>
              <a:t>本研究提出道德判断的内隐自我参照加工假设，即认为道德判断可能是以自我为参照的加工</a:t>
            </a:r>
            <a:r>
              <a:rPr lang="zh-CN" altLang="en-US" sz="2800" dirty="0">
                <a:solidFill>
                  <a:schemeClr val="bg1"/>
                </a:solidFill>
                <a:latin typeface="华光隶变_CNKI" panose="02000500000000000000" pitchFamily="2" charset="-122"/>
                <a:ea typeface="华光隶变_CNKI" panose="02000500000000000000" pitchFamily="2" charset="-122"/>
                <a:sym typeface="+mn-ea"/>
              </a:rPr>
              <a:t>过程，并且采用</a:t>
            </a:r>
            <a:r>
              <a:rPr lang="en-US" altLang="zh-CN" sz="2800" dirty="0">
                <a:solidFill>
                  <a:schemeClr val="bg1"/>
                </a:solidFill>
                <a:latin typeface="华光隶变_CNKI" panose="02000500000000000000" pitchFamily="2" charset="-122"/>
                <a:ea typeface="华光隶变_CNKI" panose="02000500000000000000" pitchFamily="2" charset="-122"/>
                <a:sym typeface="+mn-ea"/>
              </a:rPr>
              <a:t>ALE</a:t>
            </a:r>
            <a:r>
              <a:rPr lang="zh-CN" altLang="en-US" sz="2800" dirty="0">
                <a:solidFill>
                  <a:schemeClr val="bg1"/>
                </a:solidFill>
                <a:latin typeface="华光隶变_CNKI" panose="02000500000000000000" pitchFamily="2" charset="-122"/>
                <a:ea typeface="华光隶变_CNKI" panose="02000500000000000000" pitchFamily="2" charset="-122"/>
                <a:sym typeface="+mn-ea"/>
              </a:rPr>
              <a:t>元分析方法进行验证。</a:t>
            </a:r>
            <a:endParaRPr lang="en-US" altLang="zh-CN" sz="2800" noProof="0" dirty="0">
              <a:ln>
                <a:noFill/>
              </a:ln>
              <a:solidFill>
                <a:schemeClr val="bg1"/>
              </a:solidFill>
              <a:uLnTx/>
              <a:uFillTx/>
              <a:latin typeface="华光隶变_CNKI" panose="02000500000000000000" pitchFamily="2" charset="-122"/>
              <a:ea typeface="华光隶变_CNKI" panose="02000500000000000000" pitchFamily="2" charset="-122"/>
              <a:sym typeface="+mn-ea"/>
            </a:endParaRPr>
          </a:p>
        </p:txBody>
      </p:sp>
      <p:sp>
        <p:nvSpPr>
          <p:cNvPr id="9" name="文本框 8"/>
          <p:cNvSpPr txBox="1"/>
          <p:nvPr/>
        </p:nvSpPr>
        <p:spPr>
          <a:xfrm>
            <a:off x="102906" y="57566"/>
            <a:ext cx="2512227" cy="769441"/>
          </a:xfrm>
          <a:prstGeom prst="rect">
            <a:avLst/>
          </a:prstGeom>
          <a:noFill/>
        </p:spPr>
        <p:txBody>
          <a:bodyPr wrap="none" rtlCol="0">
            <a:spAutoFit/>
          </a:bodyPr>
          <a:lstStyle/>
          <a:p>
            <a:pPr algn="r"/>
            <a:r>
              <a:rPr lang="zh-CN" altLang="en-US" sz="4400" b="1" dirty="0">
                <a:solidFill>
                  <a:schemeClr val="accent3">
                    <a:lumMod val="60000"/>
                    <a:lumOff val="40000"/>
                  </a:schemeClr>
                </a:solidFill>
                <a:ea typeface="方正舒体" panose="02010601030101010101" pitchFamily="2" charset="-122"/>
                <a:sym typeface="+mn-ea"/>
              </a:rPr>
              <a:t>研究目的</a:t>
            </a:r>
            <a:endParaRPr lang="en-US" altLang="zh-CN" sz="4400" b="1" noProof="0" dirty="0">
              <a:ln>
                <a:noFill/>
              </a:ln>
              <a:solidFill>
                <a:schemeClr val="accent3">
                  <a:lumMod val="60000"/>
                  <a:lumOff val="40000"/>
                </a:schemeClr>
              </a:solidFill>
              <a:uLnTx/>
              <a:uFillTx/>
              <a:latin typeface="微软雅黑" panose="020B0503020204020204" charset="-122"/>
              <a:ea typeface="方正舒体" panose="02010601030101010101" pitchFamily="2" charset="-122"/>
              <a:sym typeface="+mn-ea"/>
            </a:endParaRPr>
          </a:p>
        </p:txBody>
      </p:sp>
    </p:spTree>
  </p:cSld>
  <p:clrMapOvr>
    <a:masterClrMapping/>
  </p:clrMapOvr>
  <p:transition spd="slow" advClick="0" advTm="2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3"/>
          <a:stretch>
            <a:fillRect/>
          </a:stretch>
        </p:blipFill>
        <p:spPr>
          <a:xfrm>
            <a:off x="4745355" y="-588645"/>
            <a:ext cx="12060555" cy="8474075"/>
          </a:xfrm>
          <a:prstGeom prst="rect">
            <a:avLst/>
          </a:prstGeom>
        </p:spPr>
      </p:pic>
      <p:sp>
        <p:nvSpPr>
          <p:cNvPr id="5" name="文本框 4"/>
          <p:cNvSpPr txBox="1"/>
          <p:nvPr/>
        </p:nvSpPr>
        <p:spPr>
          <a:xfrm>
            <a:off x="1038225" y="1304925"/>
            <a:ext cx="2301875" cy="1861185"/>
          </a:xfrm>
          <a:prstGeom prst="rect">
            <a:avLst/>
          </a:prstGeom>
          <a:noFill/>
        </p:spPr>
        <p:txBody>
          <a:bodyPr wrap="square" rtlCol="0">
            <a:spAutoFit/>
          </a:bodyPr>
          <a:lstStyle/>
          <a:p>
            <a:pPr algn="l"/>
            <a:r>
              <a:rPr lang="en-US" altLang="zh-CN" sz="11500">
                <a:ln>
                  <a:solidFill>
                    <a:srgbClr val="383987"/>
                  </a:solidFill>
                </a:ln>
                <a:noFill/>
                <a:latin typeface="Agency FB" panose="020B0503020202020204" charset="0"/>
              </a:rPr>
              <a:t>02</a:t>
            </a:r>
          </a:p>
        </p:txBody>
      </p:sp>
      <p:sp>
        <p:nvSpPr>
          <p:cNvPr id="6" name="文本框 5"/>
          <p:cNvSpPr txBox="1"/>
          <p:nvPr/>
        </p:nvSpPr>
        <p:spPr>
          <a:xfrm>
            <a:off x="2503232" y="2225808"/>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研究过程</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Tree>
  </p:cSld>
  <p:clrMapOvr>
    <a:masterClrMapping/>
  </p:clrMapOvr>
  <p:transition spd="slow" advClick="0" advTm="2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90" name="Freeform 29"/>
          <p:cNvSpPr>
            <a:spLocks noEditPoints="1"/>
          </p:cNvSpPr>
          <p:nvPr/>
        </p:nvSpPr>
        <p:spPr>
          <a:xfrm>
            <a:off x="4816094" y="2019935"/>
            <a:ext cx="588645" cy="697230"/>
          </a:xfrm>
          <a:custGeom>
            <a:avLst/>
            <a:gdLst>
              <a:gd name="txL" fmla="*/ 0 w 142"/>
              <a:gd name="txT" fmla="*/ 0 h 165"/>
              <a:gd name="txR" fmla="*/ 142 w 142"/>
              <a:gd name="txB" fmla="*/ 165 h 165"/>
            </a:gdLst>
            <a:ahLst/>
            <a:cxnLst>
              <a:cxn ang="0">
                <a:pos x="164004" y="259108"/>
              </a:cxn>
              <a:cxn ang="0">
                <a:pos x="167649" y="271972"/>
              </a:cxn>
              <a:cxn ang="0">
                <a:pos x="92936" y="275647"/>
              </a:cxn>
              <a:cxn ang="0">
                <a:pos x="89291" y="264621"/>
              </a:cxn>
              <a:cxn ang="0">
                <a:pos x="92936" y="259108"/>
              </a:cxn>
              <a:cxn ang="0">
                <a:pos x="154893" y="294024"/>
              </a:cxn>
              <a:cxn ang="0">
                <a:pos x="111158" y="303212"/>
              </a:cxn>
              <a:cxn ang="0">
                <a:pos x="102047" y="284836"/>
              </a:cxn>
              <a:cxn ang="0">
                <a:pos x="129381" y="69831"/>
              </a:cxn>
              <a:cxn ang="0">
                <a:pos x="162182" y="249920"/>
              </a:cxn>
              <a:cxn ang="0">
                <a:pos x="61957" y="135986"/>
              </a:cxn>
              <a:cxn ang="0">
                <a:pos x="129381" y="69831"/>
              </a:cxn>
              <a:cxn ang="0">
                <a:pos x="142137" y="82694"/>
              </a:cxn>
              <a:cxn ang="0">
                <a:pos x="154893" y="90045"/>
              </a:cxn>
              <a:cxn ang="0">
                <a:pos x="140315" y="88207"/>
              </a:cxn>
              <a:cxn ang="0">
                <a:pos x="98402" y="106584"/>
              </a:cxn>
              <a:cxn ang="0">
                <a:pos x="82002" y="137824"/>
              </a:cxn>
              <a:cxn ang="0">
                <a:pos x="78358" y="163551"/>
              </a:cxn>
              <a:cxn ang="0">
                <a:pos x="74713" y="148850"/>
              </a:cxn>
              <a:cxn ang="0">
                <a:pos x="74713" y="119447"/>
              </a:cxn>
              <a:cxn ang="0">
                <a:pos x="91113" y="95558"/>
              </a:cxn>
              <a:cxn ang="0">
                <a:pos x="129381" y="80857"/>
              </a:cxn>
              <a:cxn ang="0">
                <a:pos x="136670" y="80857"/>
              </a:cxn>
              <a:cxn ang="0">
                <a:pos x="136670" y="0"/>
              </a:cxn>
              <a:cxn ang="0">
                <a:pos x="129381" y="45941"/>
              </a:cxn>
              <a:cxn ang="0">
                <a:pos x="122092" y="0"/>
              </a:cxn>
              <a:cxn ang="0">
                <a:pos x="225961" y="44104"/>
              </a:cxn>
              <a:cxn ang="0">
                <a:pos x="184049" y="64318"/>
              </a:cxn>
              <a:cxn ang="0">
                <a:pos x="67424" y="203979"/>
              </a:cxn>
              <a:cxn ang="0">
                <a:pos x="32801" y="216843"/>
              </a:cxn>
              <a:cxn ang="0">
                <a:pos x="67424" y="203979"/>
              </a:cxn>
              <a:cxn ang="0">
                <a:pos x="43734" y="33078"/>
              </a:cxn>
              <a:cxn ang="0">
                <a:pos x="61957" y="75344"/>
              </a:cxn>
              <a:cxn ang="0">
                <a:pos x="43734" y="33078"/>
              </a:cxn>
              <a:cxn ang="0">
                <a:pos x="215028" y="227868"/>
              </a:cxn>
              <a:cxn ang="0">
                <a:pos x="202272" y="192953"/>
              </a:cxn>
              <a:cxn ang="0">
                <a:pos x="191338" y="203979"/>
              </a:cxn>
              <a:cxn ang="0">
                <a:pos x="258762" y="137824"/>
              </a:cxn>
              <a:cxn ang="0">
                <a:pos x="220494" y="137824"/>
              </a:cxn>
              <a:cxn ang="0">
                <a:pos x="258762" y="123122"/>
              </a:cxn>
              <a:cxn ang="0">
                <a:pos x="0" y="137824"/>
              </a:cxn>
              <a:cxn ang="0">
                <a:pos x="40090" y="123122"/>
              </a:cxn>
              <a:cxn ang="0">
                <a:pos x="38268" y="137824"/>
              </a:cxn>
            </a:cxnLst>
            <a:rect l="txL" t="txT" r="txR" b="txB"/>
            <a:pathLst>
              <a:path w="142" h="165">
                <a:moveTo>
                  <a:pt x="51" y="141"/>
                </a:moveTo>
                <a:cubicBezTo>
                  <a:pt x="90" y="141"/>
                  <a:pt x="90" y="141"/>
                  <a:pt x="90" y="141"/>
                </a:cubicBezTo>
                <a:cubicBezTo>
                  <a:pt x="91" y="141"/>
                  <a:pt x="92" y="143"/>
                  <a:pt x="92" y="144"/>
                </a:cubicBezTo>
                <a:cubicBezTo>
                  <a:pt x="92" y="148"/>
                  <a:pt x="92" y="148"/>
                  <a:pt x="92" y="148"/>
                </a:cubicBezTo>
                <a:cubicBezTo>
                  <a:pt x="92" y="149"/>
                  <a:pt x="91" y="150"/>
                  <a:pt x="90" y="150"/>
                </a:cubicBezTo>
                <a:cubicBezTo>
                  <a:pt x="51" y="150"/>
                  <a:pt x="51" y="150"/>
                  <a:pt x="51" y="150"/>
                </a:cubicBezTo>
                <a:cubicBezTo>
                  <a:pt x="50" y="150"/>
                  <a:pt x="49" y="149"/>
                  <a:pt x="49" y="148"/>
                </a:cubicBezTo>
                <a:cubicBezTo>
                  <a:pt x="49" y="144"/>
                  <a:pt x="49" y="144"/>
                  <a:pt x="49" y="144"/>
                </a:cubicBezTo>
                <a:cubicBezTo>
                  <a:pt x="49" y="143"/>
                  <a:pt x="50" y="141"/>
                  <a:pt x="51" y="141"/>
                </a:cubicBezTo>
                <a:cubicBezTo>
                  <a:pt x="51" y="141"/>
                  <a:pt x="51" y="141"/>
                  <a:pt x="51" y="141"/>
                </a:cubicBezTo>
                <a:close/>
                <a:moveTo>
                  <a:pt x="85" y="155"/>
                </a:moveTo>
                <a:cubicBezTo>
                  <a:pt x="85" y="160"/>
                  <a:pt x="85" y="160"/>
                  <a:pt x="85" y="160"/>
                </a:cubicBezTo>
                <a:cubicBezTo>
                  <a:pt x="85" y="162"/>
                  <a:pt x="83" y="165"/>
                  <a:pt x="80" y="165"/>
                </a:cubicBezTo>
                <a:cubicBezTo>
                  <a:pt x="61" y="165"/>
                  <a:pt x="61" y="165"/>
                  <a:pt x="61" y="165"/>
                </a:cubicBezTo>
                <a:cubicBezTo>
                  <a:pt x="58" y="165"/>
                  <a:pt x="56" y="162"/>
                  <a:pt x="56" y="160"/>
                </a:cubicBezTo>
                <a:cubicBezTo>
                  <a:pt x="56" y="155"/>
                  <a:pt x="56" y="155"/>
                  <a:pt x="56" y="155"/>
                </a:cubicBezTo>
                <a:cubicBezTo>
                  <a:pt x="85" y="155"/>
                  <a:pt x="85" y="155"/>
                  <a:pt x="85" y="155"/>
                </a:cubicBezTo>
                <a:close/>
                <a:moveTo>
                  <a:pt x="71" y="38"/>
                </a:moveTo>
                <a:cubicBezTo>
                  <a:pt x="91" y="38"/>
                  <a:pt x="107" y="54"/>
                  <a:pt x="107" y="74"/>
                </a:cubicBezTo>
                <a:cubicBezTo>
                  <a:pt x="107" y="97"/>
                  <a:pt x="89" y="103"/>
                  <a:pt x="89" y="136"/>
                </a:cubicBezTo>
                <a:cubicBezTo>
                  <a:pt x="52" y="136"/>
                  <a:pt x="52" y="136"/>
                  <a:pt x="52" y="136"/>
                </a:cubicBezTo>
                <a:cubicBezTo>
                  <a:pt x="52" y="103"/>
                  <a:pt x="34" y="97"/>
                  <a:pt x="34" y="74"/>
                </a:cubicBezTo>
                <a:cubicBezTo>
                  <a:pt x="34" y="54"/>
                  <a:pt x="50" y="38"/>
                  <a:pt x="71" y="38"/>
                </a:cubicBezTo>
                <a:cubicBezTo>
                  <a:pt x="71" y="38"/>
                  <a:pt x="71" y="38"/>
                  <a:pt x="71" y="38"/>
                </a:cubicBezTo>
                <a:close/>
                <a:moveTo>
                  <a:pt x="75" y="44"/>
                </a:moveTo>
                <a:cubicBezTo>
                  <a:pt x="78" y="45"/>
                  <a:pt x="78" y="45"/>
                  <a:pt x="78" y="45"/>
                </a:cubicBezTo>
                <a:cubicBezTo>
                  <a:pt x="83" y="46"/>
                  <a:pt x="86" y="48"/>
                  <a:pt x="90" y="51"/>
                </a:cubicBezTo>
                <a:cubicBezTo>
                  <a:pt x="88" y="50"/>
                  <a:pt x="87" y="50"/>
                  <a:pt x="85" y="49"/>
                </a:cubicBezTo>
                <a:cubicBezTo>
                  <a:pt x="82" y="48"/>
                  <a:pt x="82" y="48"/>
                  <a:pt x="82" y="48"/>
                </a:cubicBezTo>
                <a:cubicBezTo>
                  <a:pt x="80" y="48"/>
                  <a:pt x="79" y="48"/>
                  <a:pt x="77" y="48"/>
                </a:cubicBezTo>
                <a:cubicBezTo>
                  <a:pt x="74" y="48"/>
                  <a:pt x="71" y="48"/>
                  <a:pt x="69" y="49"/>
                </a:cubicBezTo>
                <a:cubicBezTo>
                  <a:pt x="63" y="51"/>
                  <a:pt x="59" y="54"/>
                  <a:pt x="54" y="58"/>
                </a:cubicBezTo>
                <a:cubicBezTo>
                  <a:pt x="52" y="60"/>
                  <a:pt x="52" y="60"/>
                  <a:pt x="52" y="60"/>
                </a:cubicBezTo>
                <a:cubicBezTo>
                  <a:pt x="49" y="65"/>
                  <a:pt x="46" y="69"/>
                  <a:pt x="45" y="75"/>
                </a:cubicBezTo>
                <a:cubicBezTo>
                  <a:pt x="44" y="79"/>
                  <a:pt x="44" y="79"/>
                  <a:pt x="44" y="79"/>
                </a:cubicBezTo>
                <a:cubicBezTo>
                  <a:pt x="43" y="82"/>
                  <a:pt x="43" y="85"/>
                  <a:pt x="43" y="89"/>
                </a:cubicBezTo>
                <a:cubicBezTo>
                  <a:pt x="43" y="87"/>
                  <a:pt x="42" y="85"/>
                  <a:pt x="41" y="84"/>
                </a:cubicBezTo>
                <a:cubicBezTo>
                  <a:pt x="41" y="81"/>
                  <a:pt x="41" y="81"/>
                  <a:pt x="41" y="81"/>
                </a:cubicBezTo>
                <a:cubicBezTo>
                  <a:pt x="40" y="77"/>
                  <a:pt x="40" y="73"/>
                  <a:pt x="41" y="68"/>
                </a:cubicBezTo>
                <a:cubicBezTo>
                  <a:pt x="41" y="65"/>
                  <a:pt x="41" y="65"/>
                  <a:pt x="41" y="65"/>
                </a:cubicBezTo>
                <a:cubicBezTo>
                  <a:pt x="43" y="61"/>
                  <a:pt x="45" y="58"/>
                  <a:pt x="48" y="54"/>
                </a:cubicBezTo>
                <a:cubicBezTo>
                  <a:pt x="50" y="52"/>
                  <a:pt x="50" y="52"/>
                  <a:pt x="50" y="52"/>
                </a:cubicBezTo>
                <a:cubicBezTo>
                  <a:pt x="54" y="48"/>
                  <a:pt x="58" y="46"/>
                  <a:pt x="63" y="45"/>
                </a:cubicBezTo>
                <a:cubicBezTo>
                  <a:pt x="66" y="44"/>
                  <a:pt x="68" y="44"/>
                  <a:pt x="71" y="44"/>
                </a:cubicBezTo>
                <a:cubicBezTo>
                  <a:pt x="72" y="44"/>
                  <a:pt x="74" y="44"/>
                  <a:pt x="75" y="44"/>
                </a:cubicBezTo>
                <a:cubicBezTo>
                  <a:pt x="75" y="44"/>
                  <a:pt x="75" y="44"/>
                  <a:pt x="75" y="44"/>
                </a:cubicBezTo>
                <a:close/>
                <a:moveTo>
                  <a:pt x="67" y="0"/>
                </a:moveTo>
                <a:cubicBezTo>
                  <a:pt x="75" y="0"/>
                  <a:pt x="75" y="0"/>
                  <a:pt x="75" y="0"/>
                </a:cubicBezTo>
                <a:cubicBezTo>
                  <a:pt x="75" y="25"/>
                  <a:pt x="75" y="25"/>
                  <a:pt x="75" y="25"/>
                </a:cubicBezTo>
                <a:cubicBezTo>
                  <a:pt x="74" y="25"/>
                  <a:pt x="72" y="25"/>
                  <a:pt x="71" y="25"/>
                </a:cubicBezTo>
                <a:cubicBezTo>
                  <a:pt x="69" y="25"/>
                  <a:pt x="68" y="25"/>
                  <a:pt x="67" y="25"/>
                </a:cubicBezTo>
                <a:cubicBezTo>
                  <a:pt x="67" y="0"/>
                  <a:pt x="67" y="0"/>
                  <a:pt x="67" y="0"/>
                </a:cubicBezTo>
                <a:close/>
                <a:moveTo>
                  <a:pt x="118" y="18"/>
                </a:moveTo>
                <a:cubicBezTo>
                  <a:pt x="124" y="24"/>
                  <a:pt x="124" y="24"/>
                  <a:pt x="124" y="24"/>
                </a:cubicBezTo>
                <a:cubicBezTo>
                  <a:pt x="107" y="41"/>
                  <a:pt x="107" y="41"/>
                  <a:pt x="107" y="41"/>
                </a:cubicBezTo>
                <a:cubicBezTo>
                  <a:pt x="105" y="39"/>
                  <a:pt x="103" y="37"/>
                  <a:pt x="101" y="35"/>
                </a:cubicBezTo>
                <a:cubicBezTo>
                  <a:pt x="118" y="18"/>
                  <a:pt x="118" y="18"/>
                  <a:pt x="118" y="18"/>
                </a:cubicBezTo>
                <a:close/>
                <a:moveTo>
                  <a:pt x="37" y="111"/>
                </a:moveTo>
                <a:cubicBezTo>
                  <a:pt x="24" y="124"/>
                  <a:pt x="24" y="124"/>
                  <a:pt x="24" y="124"/>
                </a:cubicBezTo>
                <a:cubicBezTo>
                  <a:pt x="18" y="118"/>
                  <a:pt x="18" y="118"/>
                  <a:pt x="18" y="118"/>
                </a:cubicBezTo>
                <a:cubicBezTo>
                  <a:pt x="31" y="105"/>
                  <a:pt x="31" y="105"/>
                  <a:pt x="31" y="105"/>
                </a:cubicBezTo>
                <a:cubicBezTo>
                  <a:pt x="33" y="107"/>
                  <a:pt x="35" y="109"/>
                  <a:pt x="37" y="111"/>
                </a:cubicBezTo>
                <a:cubicBezTo>
                  <a:pt x="37" y="111"/>
                  <a:pt x="37" y="111"/>
                  <a:pt x="37" y="111"/>
                </a:cubicBezTo>
                <a:close/>
                <a:moveTo>
                  <a:pt x="24" y="18"/>
                </a:moveTo>
                <a:cubicBezTo>
                  <a:pt x="18" y="24"/>
                  <a:pt x="18" y="24"/>
                  <a:pt x="18" y="24"/>
                </a:cubicBezTo>
                <a:cubicBezTo>
                  <a:pt x="34" y="41"/>
                  <a:pt x="34" y="41"/>
                  <a:pt x="34" y="41"/>
                </a:cubicBezTo>
                <a:cubicBezTo>
                  <a:pt x="37" y="39"/>
                  <a:pt x="39" y="37"/>
                  <a:pt x="41" y="35"/>
                </a:cubicBezTo>
                <a:cubicBezTo>
                  <a:pt x="24" y="18"/>
                  <a:pt x="24" y="18"/>
                  <a:pt x="24" y="18"/>
                </a:cubicBezTo>
                <a:close/>
                <a:moveTo>
                  <a:pt x="105" y="111"/>
                </a:moveTo>
                <a:cubicBezTo>
                  <a:pt x="118" y="124"/>
                  <a:pt x="118" y="124"/>
                  <a:pt x="118" y="124"/>
                </a:cubicBezTo>
                <a:cubicBezTo>
                  <a:pt x="124" y="118"/>
                  <a:pt x="124" y="118"/>
                  <a:pt x="124" y="118"/>
                </a:cubicBezTo>
                <a:cubicBezTo>
                  <a:pt x="111" y="105"/>
                  <a:pt x="111" y="105"/>
                  <a:pt x="111" y="105"/>
                </a:cubicBezTo>
                <a:cubicBezTo>
                  <a:pt x="109" y="107"/>
                  <a:pt x="107" y="109"/>
                  <a:pt x="105" y="111"/>
                </a:cubicBezTo>
                <a:cubicBezTo>
                  <a:pt x="105" y="111"/>
                  <a:pt x="105" y="111"/>
                  <a:pt x="105" y="111"/>
                </a:cubicBezTo>
                <a:close/>
                <a:moveTo>
                  <a:pt x="142" y="67"/>
                </a:moveTo>
                <a:cubicBezTo>
                  <a:pt x="142" y="75"/>
                  <a:pt x="142" y="75"/>
                  <a:pt x="142" y="75"/>
                </a:cubicBezTo>
                <a:cubicBezTo>
                  <a:pt x="121" y="75"/>
                  <a:pt x="121" y="75"/>
                  <a:pt x="121" y="75"/>
                </a:cubicBezTo>
                <a:cubicBezTo>
                  <a:pt x="121" y="75"/>
                  <a:pt x="121" y="75"/>
                  <a:pt x="121" y="75"/>
                </a:cubicBezTo>
                <a:cubicBezTo>
                  <a:pt x="121" y="72"/>
                  <a:pt x="120" y="69"/>
                  <a:pt x="120" y="67"/>
                </a:cubicBezTo>
                <a:cubicBezTo>
                  <a:pt x="142" y="67"/>
                  <a:pt x="142" y="67"/>
                  <a:pt x="142" y="67"/>
                </a:cubicBezTo>
                <a:close/>
                <a:moveTo>
                  <a:pt x="21" y="75"/>
                </a:moveTo>
                <a:cubicBezTo>
                  <a:pt x="0" y="75"/>
                  <a:pt x="0" y="75"/>
                  <a:pt x="0" y="75"/>
                </a:cubicBezTo>
                <a:cubicBezTo>
                  <a:pt x="0" y="67"/>
                  <a:pt x="0" y="67"/>
                  <a:pt x="0" y="67"/>
                </a:cubicBezTo>
                <a:cubicBezTo>
                  <a:pt x="22" y="67"/>
                  <a:pt x="22" y="67"/>
                  <a:pt x="22" y="67"/>
                </a:cubicBezTo>
                <a:cubicBezTo>
                  <a:pt x="21" y="69"/>
                  <a:pt x="21" y="72"/>
                  <a:pt x="21" y="75"/>
                </a:cubicBezTo>
                <a:cubicBezTo>
                  <a:pt x="21" y="75"/>
                  <a:pt x="21" y="75"/>
                  <a:pt x="21" y="75"/>
                </a:cubicBezTo>
                <a:cubicBezTo>
                  <a:pt x="21" y="75"/>
                  <a:pt x="21" y="75"/>
                  <a:pt x="21" y="75"/>
                </a:cubicBezTo>
                <a:close/>
              </a:path>
            </a:pathLst>
          </a:custGeom>
          <a:solidFill>
            <a:srgbClr val="FFFFFF">
              <a:alpha val="100000"/>
            </a:srgbClr>
          </a:solidFill>
          <a:ln w="9525">
            <a:noFill/>
          </a:ln>
        </p:spPr>
        <p:txBody>
          <a:bodyPr/>
          <a:lstStyle/>
          <a:p>
            <a:endParaRPr lang="zh-CN" altLang="en-US"/>
          </a:p>
        </p:txBody>
      </p:sp>
      <p:sp>
        <p:nvSpPr>
          <p:cNvPr id="190505" name="Freeform 44"/>
          <p:cNvSpPr>
            <a:spLocks noEditPoints="1"/>
          </p:cNvSpPr>
          <p:nvPr/>
        </p:nvSpPr>
        <p:spPr>
          <a:xfrm>
            <a:off x="7502144" y="2119630"/>
            <a:ext cx="488950" cy="497840"/>
          </a:xfrm>
          <a:custGeom>
            <a:avLst/>
            <a:gdLst>
              <a:gd name="txL" fmla="*/ 0 w 136"/>
              <a:gd name="txT" fmla="*/ 0 h 137"/>
              <a:gd name="txR" fmla="*/ 136 w 136"/>
              <a:gd name="txB" fmla="*/ 137 h 137"/>
            </a:gdLst>
            <a:ahLst/>
            <a:cxnLst>
              <a:cxn ang="0">
                <a:pos x="0" y="190407"/>
              </a:cxn>
              <a:cxn ang="0">
                <a:pos x="23824" y="153791"/>
              </a:cxn>
              <a:cxn ang="0">
                <a:pos x="82468" y="135482"/>
              </a:cxn>
              <a:cxn ang="0">
                <a:pos x="124619" y="206885"/>
              </a:cxn>
              <a:cxn ang="0">
                <a:pos x="166769" y="135482"/>
              </a:cxn>
              <a:cxn ang="0">
                <a:pos x="225413" y="153791"/>
              </a:cxn>
              <a:cxn ang="0">
                <a:pos x="249237" y="190407"/>
              </a:cxn>
              <a:cxn ang="0">
                <a:pos x="249237" y="250825"/>
              </a:cxn>
              <a:cxn ang="0">
                <a:pos x="124619" y="250825"/>
              </a:cxn>
              <a:cxn ang="0">
                <a:pos x="0" y="250825"/>
              </a:cxn>
              <a:cxn ang="0">
                <a:pos x="0" y="190407"/>
              </a:cxn>
              <a:cxn ang="0">
                <a:pos x="124619" y="135482"/>
              </a:cxn>
              <a:cxn ang="0">
                <a:pos x="84301" y="106189"/>
              </a:cxn>
              <a:cxn ang="0">
                <a:pos x="71472" y="38448"/>
              </a:cxn>
              <a:cxn ang="0">
                <a:pos x="124619" y="0"/>
              </a:cxn>
              <a:cxn ang="0">
                <a:pos x="175932" y="38448"/>
              </a:cxn>
              <a:cxn ang="0">
                <a:pos x="164936" y="106189"/>
              </a:cxn>
              <a:cxn ang="0">
                <a:pos x="124619" y="135482"/>
              </a:cxn>
              <a:cxn ang="0">
                <a:pos x="168602" y="197731"/>
              </a:cxn>
              <a:cxn ang="0">
                <a:pos x="210752" y="197731"/>
              </a:cxn>
              <a:cxn ang="0">
                <a:pos x="214417" y="201392"/>
              </a:cxn>
              <a:cxn ang="0">
                <a:pos x="214417" y="223362"/>
              </a:cxn>
              <a:cxn ang="0">
                <a:pos x="210752" y="227024"/>
              </a:cxn>
              <a:cxn ang="0">
                <a:pos x="168602" y="227024"/>
              </a:cxn>
              <a:cxn ang="0">
                <a:pos x="164936" y="223362"/>
              </a:cxn>
              <a:cxn ang="0">
                <a:pos x="164936" y="201392"/>
              </a:cxn>
              <a:cxn ang="0">
                <a:pos x="168602" y="197731"/>
              </a:cxn>
            </a:cxnLst>
            <a:rect l="txL" t="txT" r="txR" b="txB"/>
            <a:pathLst>
              <a:path w="136" h="137">
                <a:moveTo>
                  <a:pt x="0" y="104"/>
                </a:moveTo>
                <a:cubicBezTo>
                  <a:pt x="0" y="94"/>
                  <a:pt x="4" y="87"/>
                  <a:pt x="13" y="84"/>
                </a:cubicBezTo>
                <a:cubicBezTo>
                  <a:pt x="45" y="74"/>
                  <a:pt x="45" y="74"/>
                  <a:pt x="45" y="74"/>
                </a:cubicBezTo>
                <a:cubicBezTo>
                  <a:pt x="68" y="113"/>
                  <a:pt x="68" y="113"/>
                  <a:pt x="68" y="113"/>
                </a:cubicBezTo>
                <a:cubicBezTo>
                  <a:pt x="91" y="74"/>
                  <a:pt x="91" y="74"/>
                  <a:pt x="91" y="74"/>
                </a:cubicBezTo>
                <a:cubicBezTo>
                  <a:pt x="123" y="84"/>
                  <a:pt x="123" y="84"/>
                  <a:pt x="123" y="84"/>
                </a:cubicBezTo>
                <a:cubicBezTo>
                  <a:pt x="132" y="87"/>
                  <a:pt x="136" y="94"/>
                  <a:pt x="136" y="104"/>
                </a:cubicBezTo>
                <a:cubicBezTo>
                  <a:pt x="136" y="137"/>
                  <a:pt x="136" y="137"/>
                  <a:pt x="136" y="137"/>
                </a:cubicBezTo>
                <a:cubicBezTo>
                  <a:pt x="68" y="137"/>
                  <a:pt x="68" y="137"/>
                  <a:pt x="68" y="137"/>
                </a:cubicBezTo>
                <a:cubicBezTo>
                  <a:pt x="0" y="137"/>
                  <a:pt x="0" y="137"/>
                  <a:pt x="0" y="137"/>
                </a:cubicBezTo>
                <a:cubicBezTo>
                  <a:pt x="0" y="104"/>
                  <a:pt x="0" y="104"/>
                  <a:pt x="0" y="104"/>
                </a:cubicBezTo>
                <a:close/>
                <a:moveTo>
                  <a:pt x="68" y="74"/>
                </a:moveTo>
                <a:cubicBezTo>
                  <a:pt x="58" y="74"/>
                  <a:pt x="50" y="66"/>
                  <a:pt x="46" y="58"/>
                </a:cubicBezTo>
                <a:cubicBezTo>
                  <a:pt x="39" y="47"/>
                  <a:pt x="36" y="33"/>
                  <a:pt x="39" y="21"/>
                </a:cubicBezTo>
                <a:cubicBezTo>
                  <a:pt x="42" y="9"/>
                  <a:pt x="51" y="0"/>
                  <a:pt x="68" y="0"/>
                </a:cubicBezTo>
                <a:cubicBezTo>
                  <a:pt x="85" y="0"/>
                  <a:pt x="93" y="9"/>
                  <a:pt x="96" y="21"/>
                </a:cubicBezTo>
                <a:cubicBezTo>
                  <a:pt x="100" y="33"/>
                  <a:pt x="97" y="47"/>
                  <a:pt x="90" y="58"/>
                </a:cubicBezTo>
                <a:cubicBezTo>
                  <a:pt x="85" y="67"/>
                  <a:pt x="77" y="74"/>
                  <a:pt x="68" y="74"/>
                </a:cubicBezTo>
                <a:close/>
                <a:moveTo>
                  <a:pt x="92" y="108"/>
                </a:moveTo>
                <a:cubicBezTo>
                  <a:pt x="115" y="108"/>
                  <a:pt x="115" y="108"/>
                  <a:pt x="115" y="108"/>
                </a:cubicBezTo>
                <a:cubicBezTo>
                  <a:pt x="116" y="108"/>
                  <a:pt x="117" y="109"/>
                  <a:pt x="117" y="110"/>
                </a:cubicBezTo>
                <a:cubicBezTo>
                  <a:pt x="117" y="122"/>
                  <a:pt x="117" y="122"/>
                  <a:pt x="117" y="122"/>
                </a:cubicBezTo>
                <a:cubicBezTo>
                  <a:pt x="117" y="123"/>
                  <a:pt x="116" y="124"/>
                  <a:pt x="115" y="124"/>
                </a:cubicBezTo>
                <a:cubicBezTo>
                  <a:pt x="92" y="124"/>
                  <a:pt x="92" y="124"/>
                  <a:pt x="92" y="124"/>
                </a:cubicBezTo>
                <a:cubicBezTo>
                  <a:pt x="91" y="124"/>
                  <a:pt x="90" y="123"/>
                  <a:pt x="90" y="122"/>
                </a:cubicBezTo>
                <a:cubicBezTo>
                  <a:pt x="90" y="110"/>
                  <a:pt x="90" y="110"/>
                  <a:pt x="90" y="110"/>
                </a:cubicBezTo>
                <a:cubicBezTo>
                  <a:pt x="90" y="109"/>
                  <a:pt x="91" y="108"/>
                  <a:pt x="92" y="108"/>
                </a:cubicBezTo>
                <a:close/>
              </a:path>
            </a:pathLst>
          </a:custGeom>
          <a:solidFill>
            <a:srgbClr val="FFFFFF">
              <a:alpha val="100000"/>
            </a:srgbClr>
          </a:solidFill>
          <a:ln w="9525">
            <a:noFill/>
          </a:ln>
        </p:spPr>
        <p:txBody>
          <a:bodyPr/>
          <a:lstStyle/>
          <a:p>
            <a:endParaRPr lang="zh-CN" altLang="en-US"/>
          </a:p>
        </p:txBody>
      </p:sp>
      <p:sp>
        <p:nvSpPr>
          <p:cNvPr id="48159" name="Freeform 11"/>
          <p:cNvSpPr>
            <a:spLocks noEditPoints="1"/>
          </p:cNvSpPr>
          <p:nvPr/>
        </p:nvSpPr>
        <p:spPr>
          <a:xfrm>
            <a:off x="297815" y="2062607"/>
            <a:ext cx="609600" cy="541655"/>
          </a:xfrm>
          <a:custGeom>
            <a:avLst/>
            <a:gdLst/>
            <a:ahLst/>
            <a:cxnLst>
              <a:cxn ang="0">
                <a:pos x="408218" y="49133"/>
              </a:cxn>
              <a:cxn ang="0">
                <a:pos x="371386" y="15354"/>
              </a:cxn>
              <a:cxn ang="0">
                <a:pos x="352970" y="15354"/>
              </a:cxn>
              <a:cxn ang="0">
                <a:pos x="349901" y="24566"/>
              </a:cxn>
              <a:cxn ang="0">
                <a:pos x="340693" y="27637"/>
              </a:cxn>
              <a:cxn ang="0">
                <a:pos x="340693" y="27637"/>
              </a:cxn>
              <a:cxn ang="0">
                <a:pos x="248614" y="119761"/>
              </a:cxn>
              <a:cxn ang="0">
                <a:pos x="242475" y="144328"/>
              </a:cxn>
              <a:cxn ang="0">
                <a:pos x="251683" y="153540"/>
              </a:cxn>
              <a:cxn ang="0">
                <a:pos x="251683" y="153540"/>
              </a:cxn>
              <a:cxn ang="0">
                <a:pos x="254752" y="156611"/>
              </a:cxn>
              <a:cxn ang="0">
                <a:pos x="233267" y="175036"/>
              </a:cxn>
              <a:cxn ang="0">
                <a:pos x="165743" y="107478"/>
              </a:cxn>
              <a:cxn ang="0">
                <a:pos x="144257" y="30708"/>
              </a:cxn>
              <a:cxn ang="0">
                <a:pos x="64455" y="9212"/>
              </a:cxn>
              <a:cxn ang="0">
                <a:pos x="110495" y="55274"/>
              </a:cxn>
              <a:cxn ang="0">
                <a:pos x="98218" y="98266"/>
              </a:cxn>
              <a:cxn ang="0">
                <a:pos x="55248" y="110549"/>
              </a:cxn>
              <a:cxn ang="0">
                <a:pos x="9208" y="64487"/>
              </a:cxn>
              <a:cxn ang="0">
                <a:pos x="30693" y="144328"/>
              </a:cxn>
              <a:cxn ang="0">
                <a:pos x="110495" y="162752"/>
              </a:cxn>
              <a:cxn ang="0">
                <a:pos x="113564" y="162752"/>
              </a:cxn>
              <a:cxn ang="0">
                <a:pos x="178020" y="230310"/>
              </a:cxn>
              <a:cxn ang="0">
                <a:pos x="116634" y="294797"/>
              </a:cxn>
              <a:cxn ang="0">
                <a:pos x="110495" y="291726"/>
              </a:cxn>
              <a:cxn ang="0">
                <a:pos x="95148" y="304009"/>
              </a:cxn>
              <a:cxn ang="0">
                <a:pos x="64455" y="353142"/>
              </a:cxn>
              <a:cxn ang="0">
                <a:pos x="70594" y="359283"/>
              </a:cxn>
              <a:cxn ang="0">
                <a:pos x="119703" y="328575"/>
              </a:cxn>
              <a:cxn ang="0">
                <a:pos x="131980" y="310151"/>
              </a:cxn>
              <a:cxn ang="0">
                <a:pos x="128911" y="307080"/>
              </a:cxn>
              <a:cxn ang="0">
                <a:pos x="193366" y="245664"/>
              </a:cxn>
              <a:cxn ang="0">
                <a:pos x="300792" y="353142"/>
              </a:cxn>
              <a:cxn ang="0">
                <a:pos x="328416" y="365425"/>
              </a:cxn>
              <a:cxn ang="0">
                <a:pos x="356039" y="353142"/>
              </a:cxn>
              <a:cxn ang="0">
                <a:pos x="356039" y="297867"/>
              </a:cxn>
              <a:cxn ang="0">
                <a:pos x="248614" y="190389"/>
              </a:cxn>
              <a:cxn ang="0">
                <a:pos x="267030" y="171965"/>
              </a:cxn>
              <a:cxn ang="0">
                <a:pos x="276238" y="181177"/>
              </a:cxn>
              <a:cxn ang="0">
                <a:pos x="300792" y="175036"/>
              </a:cxn>
              <a:cxn ang="0">
                <a:pos x="392871" y="79841"/>
              </a:cxn>
              <a:cxn ang="0">
                <a:pos x="392871" y="79841"/>
              </a:cxn>
              <a:cxn ang="0">
                <a:pos x="392871" y="79841"/>
              </a:cxn>
              <a:cxn ang="0">
                <a:pos x="395940" y="70628"/>
              </a:cxn>
              <a:cxn ang="0">
                <a:pos x="408218" y="67558"/>
              </a:cxn>
              <a:cxn ang="0">
                <a:pos x="408218" y="49133"/>
              </a:cxn>
              <a:cxn ang="0">
                <a:pos x="331485" y="316292"/>
              </a:cxn>
              <a:cxn ang="0">
                <a:pos x="346832" y="331646"/>
              </a:cxn>
              <a:cxn ang="0">
                <a:pos x="331485" y="347000"/>
              </a:cxn>
              <a:cxn ang="0">
                <a:pos x="316139" y="331646"/>
              </a:cxn>
              <a:cxn ang="0">
                <a:pos x="331485" y="316292"/>
              </a:cxn>
              <a:cxn ang="0">
                <a:pos x="279307" y="125903"/>
              </a:cxn>
              <a:cxn ang="0">
                <a:pos x="273168" y="119761"/>
              </a:cxn>
              <a:cxn ang="0">
                <a:pos x="343762" y="52204"/>
              </a:cxn>
              <a:cxn ang="0">
                <a:pos x="349901" y="58345"/>
              </a:cxn>
              <a:cxn ang="0">
                <a:pos x="279307" y="125903"/>
              </a:cxn>
              <a:cxn ang="0">
                <a:pos x="300792" y="147398"/>
              </a:cxn>
              <a:cxn ang="0">
                <a:pos x="294653" y="144328"/>
              </a:cxn>
              <a:cxn ang="0">
                <a:pos x="365247" y="73699"/>
              </a:cxn>
              <a:cxn ang="0">
                <a:pos x="371386" y="79841"/>
              </a:cxn>
              <a:cxn ang="0">
                <a:pos x="300792" y="147398"/>
              </a:cxn>
            </a:cxnLst>
            <a:rect l="0" t="0" r="0" b="0"/>
            <a:pathLst>
              <a:path w="134" h="119">
                <a:moveTo>
                  <a:pt x="133" y="16"/>
                </a:moveTo>
                <a:cubicBezTo>
                  <a:pt x="121" y="5"/>
                  <a:pt x="121" y="5"/>
                  <a:pt x="121" y="5"/>
                </a:cubicBezTo>
                <a:cubicBezTo>
                  <a:pt x="119" y="3"/>
                  <a:pt x="117" y="3"/>
                  <a:pt x="115" y="5"/>
                </a:cubicBezTo>
                <a:cubicBezTo>
                  <a:pt x="114" y="6"/>
                  <a:pt x="114" y="7"/>
                  <a:pt x="114" y="8"/>
                </a:cubicBezTo>
                <a:cubicBezTo>
                  <a:pt x="113" y="8"/>
                  <a:pt x="112" y="8"/>
                  <a:pt x="111" y="9"/>
                </a:cubicBezTo>
                <a:cubicBezTo>
                  <a:pt x="111" y="9"/>
                  <a:pt x="111" y="9"/>
                  <a:pt x="111" y="9"/>
                </a:cubicBezTo>
                <a:cubicBezTo>
                  <a:pt x="81" y="39"/>
                  <a:pt x="81" y="39"/>
                  <a:pt x="81" y="39"/>
                </a:cubicBezTo>
                <a:cubicBezTo>
                  <a:pt x="81" y="42"/>
                  <a:pt x="80" y="45"/>
                  <a:pt x="79" y="47"/>
                </a:cubicBezTo>
                <a:cubicBezTo>
                  <a:pt x="82" y="50"/>
                  <a:pt x="82" y="50"/>
                  <a:pt x="82" y="50"/>
                </a:cubicBezTo>
                <a:cubicBezTo>
                  <a:pt x="82" y="50"/>
                  <a:pt x="82" y="50"/>
                  <a:pt x="82" y="50"/>
                </a:cubicBezTo>
                <a:cubicBezTo>
                  <a:pt x="83" y="51"/>
                  <a:pt x="83" y="51"/>
                  <a:pt x="83" y="51"/>
                </a:cubicBezTo>
                <a:cubicBezTo>
                  <a:pt x="76" y="57"/>
                  <a:pt x="76" y="57"/>
                  <a:pt x="76" y="57"/>
                </a:cubicBezTo>
                <a:cubicBezTo>
                  <a:pt x="54" y="35"/>
                  <a:pt x="54" y="35"/>
                  <a:pt x="54" y="35"/>
                </a:cubicBezTo>
                <a:cubicBezTo>
                  <a:pt x="56" y="26"/>
                  <a:pt x="54" y="17"/>
                  <a:pt x="47" y="10"/>
                </a:cubicBezTo>
                <a:cubicBezTo>
                  <a:pt x="40" y="3"/>
                  <a:pt x="30" y="0"/>
                  <a:pt x="21" y="3"/>
                </a:cubicBezTo>
                <a:cubicBezTo>
                  <a:pt x="36" y="18"/>
                  <a:pt x="36" y="18"/>
                  <a:pt x="36" y="18"/>
                </a:cubicBezTo>
                <a:cubicBezTo>
                  <a:pt x="32" y="32"/>
                  <a:pt x="32" y="32"/>
                  <a:pt x="32" y="32"/>
                </a:cubicBezTo>
                <a:cubicBezTo>
                  <a:pt x="18" y="36"/>
                  <a:pt x="18" y="36"/>
                  <a:pt x="18" y="36"/>
                </a:cubicBezTo>
                <a:cubicBezTo>
                  <a:pt x="3" y="21"/>
                  <a:pt x="3" y="21"/>
                  <a:pt x="3" y="21"/>
                </a:cubicBezTo>
                <a:cubicBezTo>
                  <a:pt x="0" y="30"/>
                  <a:pt x="3" y="40"/>
                  <a:pt x="10" y="47"/>
                </a:cubicBezTo>
                <a:cubicBezTo>
                  <a:pt x="17" y="54"/>
                  <a:pt x="27" y="56"/>
                  <a:pt x="36" y="53"/>
                </a:cubicBezTo>
                <a:cubicBezTo>
                  <a:pt x="37" y="53"/>
                  <a:pt x="37" y="53"/>
                  <a:pt x="37" y="53"/>
                </a:cubicBezTo>
                <a:cubicBezTo>
                  <a:pt x="58" y="75"/>
                  <a:pt x="58" y="75"/>
                  <a:pt x="58" y="75"/>
                </a:cubicBezTo>
                <a:cubicBezTo>
                  <a:pt x="38" y="96"/>
                  <a:pt x="38" y="96"/>
                  <a:pt x="38" y="96"/>
                </a:cubicBezTo>
                <a:cubicBezTo>
                  <a:pt x="36" y="95"/>
                  <a:pt x="36" y="95"/>
                  <a:pt x="36" y="95"/>
                </a:cubicBezTo>
                <a:cubicBezTo>
                  <a:pt x="31" y="99"/>
                  <a:pt x="31" y="99"/>
                  <a:pt x="31" y="99"/>
                </a:cubicBezTo>
                <a:cubicBezTo>
                  <a:pt x="21" y="115"/>
                  <a:pt x="21" y="115"/>
                  <a:pt x="21" y="115"/>
                </a:cubicBezTo>
                <a:cubicBezTo>
                  <a:pt x="23" y="117"/>
                  <a:pt x="23" y="117"/>
                  <a:pt x="23" y="117"/>
                </a:cubicBezTo>
                <a:cubicBezTo>
                  <a:pt x="39" y="107"/>
                  <a:pt x="39" y="107"/>
                  <a:pt x="39" y="107"/>
                </a:cubicBezTo>
                <a:cubicBezTo>
                  <a:pt x="43" y="101"/>
                  <a:pt x="43" y="101"/>
                  <a:pt x="43" y="101"/>
                </a:cubicBezTo>
                <a:cubicBezTo>
                  <a:pt x="42" y="100"/>
                  <a:pt x="42" y="100"/>
                  <a:pt x="42" y="100"/>
                </a:cubicBezTo>
                <a:cubicBezTo>
                  <a:pt x="63" y="80"/>
                  <a:pt x="63" y="80"/>
                  <a:pt x="63" y="80"/>
                </a:cubicBezTo>
                <a:cubicBezTo>
                  <a:pt x="98" y="115"/>
                  <a:pt x="98" y="115"/>
                  <a:pt x="98" y="115"/>
                </a:cubicBezTo>
                <a:cubicBezTo>
                  <a:pt x="101" y="117"/>
                  <a:pt x="104" y="119"/>
                  <a:pt x="107" y="119"/>
                </a:cubicBezTo>
                <a:cubicBezTo>
                  <a:pt x="110" y="119"/>
                  <a:pt x="113" y="117"/>
                  <a:pt x="116" y="115"/>
                </a:cubicBezTo>
                <a:cubicBezTo>
                  <a:pt x="121" y="110"/>
                  <a:pt x="121" y="102"/>
                  <a:pt x="116" y="97"/>
                </a:cubicBezTo>
                <a:cubicBezTo>
                  <a:pt x="81" y="62"/>
                  <a:pt x="81" y="62"/>
                  <a:pt x="81" y="62"/>
                </a:cubicBezTo>
                <a:cubicBezTo>
                  <a:pt x="87" y="56"/>
                  <a:pt x="87" y="56"/>
                  <a:pt x="87" y="56"/>
                </a:cubicBezTo>
                <a:cubicBezTo>
                  <a:pt x="90" y="59"/>
                  <a:pt x="90" y="59"/>
                  <a:pt x="90" y="59"/>
                </a:cubicBezTo>
                <a:cubicBezTo>
                  <a:pt x="92" y="57"/>
                  <a:pt x="95" y="56"/>
                  <a:pt x="98" y="57"/>
                </a:cubicBezTo>
                <a:cubicBezTo>
                  <a:pt x="128" y="26"/>
                  <a:pt x="128" y="26"/>
                  <a:pt x="128" y="26"/>
                </a:cubicBezTo>
                <a:cubicBezTo>
                  <a:pt x="128" y="26"/>
                  <a:pt x="128" y="26"/>
                  <a:pt x="128" y="26"/>
                </a:cubicBezTo>
                <a:cubicBezTo>
                  <a:pt x="128" y="26"/>
                  <a:pt x="128" y="26"/>
                  <a:pt x="128" y="26"/>
                </a:cubicBezTo>
                <a:cubicBezTo>
                  <a:pt x="129" y="25"/>
                  <a:pt x="129" y="24"/>
                  <a:pt x="129" y="23"/>
                </a:cubicBezTo>
                <a:cubicBezTo>
                  <a:pt x="130" y="24"/>
                  <a:pt x="132" y="23"/>
                  <a:pt x="133" y="22"/>
                </a:cubicBezTo>
                <a:cubicBezTo>
                  <a:pt x="134" y="21"/>
                  <a:pt x="134" y="18"/>
                  <a:pt x="133" y="16"/>
                </a:cubicBezTo>
                <a:close/>
                <a:moveTo>
                  <a:pt x="108" y="103"/>
                </a:moveTo>
                <a:cubicBezTo>
                  <a:pt x="111" y="103"/>
                  <a:pt x="113" y="106"/>
                  <a:pt x="113" y="108"/>
                </a:cubicBezTo>
                <a:cubicBezTo>
                  <a:pt x="113" y="111"/>
                  <a:pt x="111" y="113"/>
                  <a:pt x="108" y="113"/>
                </a:cubicBezTo>
                <a:cubicBezTo>
                  <a:pt x="105" y="113"/>
                  <a:pt x="103" y="111"/>
                  <a:pt x="103" y="108"/>
                </a:cubicBezTo>
                <a:cubicBezTo>
                  <a:pt x="103" y="106"/>
                  <a:pt x="105" y="103"/>
                  <a:pt x="108" y="103"/>
                </a:cubicBezTo>
                <a:close/>
                <a:moveTo>
                  <a:pt x="91" y="41"/>
                </a:moveTo>
                <a:cubicBezTo>
                  <a:pt x="89" y="39"/>
                  <a:pt x="89" y="39"/>
                  <a:pt x="89" y="39"/>
                </a:cubicBezTo>
                <a:cubicBezTo>
                  <a:pt x="112" y="17"/>
                  <a:pt x="112" y="17"/>
                  <a:pt x="112" y="17"/>
                </a:cubicBezTo>
                <a:cubicBezTo>
                  <a:pt x="114" y="19"/>
                  <a:pt x="114" y="19"/>
                  <a:pt x="114" y="19"/>
                </a:cubicBezTo>
                <a:lnTo>
                  <a:pt x="91" y="41"/>
                </a:lnTo>
                <a:close/>
                <a:moveTo>
                  <a:pt x="98" y="48"/>
                </a:moveTo>
                <a:cubicBezTo>
                  <a:pt x="96" y="47"/>
                  <a:pt x="96" y="47"/>
                  <a:pt x="96" y="47"/>
                </a:cubicBezTo>
                <a:cubicBezTo>
                  <a:pt x="119" y="24"/>
                  <a:pt x="119" y="24"/>
                  <a:pt x="119" y="24"/>
                </a:cubicBezTo>
                <a:cubicBezTo>
                  <a:pt x="121" y="26"/>
                  <a:pt x="121" y="26"/>
                  <a:pt x="121" y="26"/>
                </a:cubicBezTo>
                <a:lnTo>
                  <a:pt x="98" y="48"/>
                </a:lnTo>
                <a:close/>
              </a:path>
            </a:pathLst>
          </a:custGeom>
          <a:solidFill>
            <a:schemeClr val="bg1">
              <a:alpha val="100000"/>
            </a:schemeClr>
          </a:solidFill>
          <a:ln w="9525">
            <a:noFill/>
          </a:ln>
        </p:spPr>
        <p:txBody>
          <a:bodyPr/>
          <a:lstStyle/>
          <a:p>
            <a:endParaRPr lang="zh-CN" altLang="en-US"/>
          </a:p>
        </p:txBody>
      </p:sp>
      <p:sp>
        <p:nvSpPr>
          <p:cNvPr id="11" name="箭头: 右 10"/>
          <p:cNvSpPr/>
          <p:nvPr/>
        </p:nvSpPr>
        <p:spPr>
          <a:xfrm>
            <a:off x="3365754" y="2119630"/>
            <a:ext cx="978408" cy="484632"/>
          </a:xfrm>
          <a:prstGeom prst="rightArrow">
            <a:avLst/>
          </a:prstGeom>
          <a:solidFill>
            <a:schemeClr val="bg2">
              <a:lumMod val="50000"/>
            </a:schemeClr>
          </a:solidFill>
          <a:ln>
            <a:solidFill>
              <a:srgbClr val="B9D6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p:cNvSpPr/>
          <p:nvPr/>
        </p:nvSpPr>
        <p:spPr>
          <a:xfrm>
            <a:off x="5983288" y="2148205"/>
            <a:ext cx="978408" cy="484632"/>
          </a:xfrm>
          <a:prstGeom prst="rightArrow">
            <a:avLst/>
          </a:prstGeom>
          <a:solidFill>
            <a:schemeClr val="bg2">
              <a:lumMod val="50000"/>
            </a:schemeClr>
          </a:solidFill>
          <a:ln>
            <a:solidFill>
              <a:srgbClr val="B9D6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p:cNvSpPr/>
          <p:nvPr/>
        </p:nvSpPr>
        <p:spPr>
          <a:xfrm rot="5400000">
            <a:off x="8253222" y="2973705"/>
            <a:ext cx="978408" cy="484632"/>
          </a:xfrm>
          <a:prstGeom prst="rightArrow">
            <a:avLst/>
          </a:prstGeom>
          <a:solidFill>
            <a:schemeClr val="bg2">
              <a:lumMod val="50000"/>
            </a:schemeClr>
          </a:solidFill>
          <a:ln>
            <a:solidFill>
              <a:srgbClr val="B9D6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907415" y="2119630"/>
            <a:ext cx="2542477" cy="738664"/>
          </a:xfrm>
          <a:prstGeom prst="rect">
            <a:avLst/>
          </a:prstGeom>
          <a:noFill/>
        </p:spPr>
        <p:txBody>
          <a:bodyPr wrap="square" rtlCol="0">
            <a:spAutoFit/>
          </a:bodyPr>
          <a:lstStyle/>
          <a:p>
            <a:r>
              <a:rPr lang="zh-CN" altLang="zh-CN" sz="2400" b="1" kern="100" dirty="0">
                <a:effectLst/>
                <a:latin typeface="Times New Roman" panose="02020603050405020304" pitchFamily="18" charset="0"/>
                <a:ea typeface="黑体" panose="02010609060101010101" pitchFamily="49" charset="-122"/>
                <a:cs typeface="Times New Roman" panose="02020603050405020304" pitchFamily="18" charset="0"/>
              </a:rPr>
              <a:t>文献搜索与挑选</a:t>
            </a:r>
          </a:p>
          <a:p>
            <a:endParaRPr lang="zh-CN" altLang="en-US" dirty="0"/>
          </a:p>
        </p:txBody>
      </p:sp>
      <p:sp>
        <p:nvSpPr>
          <p:cNvPr id="13" name="文本框 12"/>
          <p:cNvSpPr txBox="1"/>
          <p:nvPr/>
        </p:nvSpPr>
        <p:spPr>
          <a:xfrm>
            <a:off x="4282441" y="1973653"/>
            <a:ext cx="1765299" cy="830997"/>
          </a:xfrm>
          <a:prstGeom prst="rect">
            <a:avLst/>
          </a:prstGeom>
          <a:noFill/>
        </p:spPr>
        <p:txBody>
          <a:bodyPr wrap="square" rtlCol="0">
            <a:spAutoFit/>
          </a:bodyPr>
          <a:lstStyle/>
          <a:p>
            <a:r>
              <a:rPr lang="zh-CN" altLang="zh-CN" sz="2400" b="1" kern="100" dirty="0">
                <a:effectLst/>
                <a:latin typeface="黑体" panose="02010609060101010101" pitchFamily="49" charset="-122"/>
                <a:ea typeface="黑体" panose="02010609060101010101" pitchFamily="49" charset="-122"/>
                <a:cs typeface="Times New Roman" panose="02020603050405020304" pitchFamily="18" charset="0"/>
              </a:rPr>
              <a:t>数据收集和编码过程</a:t>
            </a:r>
            <a:endParaRPr lang="zh-CN" altLang="en-US" sz="2400" b="1" dirty="0">
              <a:latin typeface="黑体" panose="02010609060101010101" pitchFamily="49" charset="-122"/>
              <a:ea typeface="黑体" panose="02010609060101010101" pitchFamily="49" charset="-122"/>
            </a:endParaRPr>
          </a:p>
        </p:txBody>
      </p:sp>
      <p:sp>
        <p:nvSpPr>
          <p:cNvPr id="17" name="文本框 16"/>
          <p:cNvSpPr txBox="1"/>
          <p:nvPr/>
        </p:nvSpPr>
        <p:spPr>
          <a:xfrm>
            <a:off x="6880289" y="1934964"/>
            <a:ext cx="3724274" cy="1107996"/>
          </a:xfrm>
          <a:prstGeom prst="rect">
            <a:avLst/>
          </a:prstGeom>
          <a:noFill/>
        </p:spPr>
        <p:txBody>
          <a:bodyPr wrap="square" rtlCol="0">
            <a:spAutoFit/>
          </a:bodyPr>
          <a:lstStyle/>
          <a:p>
            <a:pPr algn="ctr"/>
            <a:r>
              <a:rPr lang="zh-CN" altLang="zh-CN" sz="2400" b="1" kern="100" dirty="0">
                <a:effectLst/>
                <a:latin typeface="黑体" panose="02010609060101010101" pitchFamily="49" charset="-122"/>
                <a:ea typeface="黑体" panose="02010609060101010101" pitchFamily="49" charset="-122"/>
                <a:cs typeface="Times New Roman" panose="02020603050405020304" pitchFamily="18" charset="0"/>
              </a:rPr>
              <a:t>激活可能性估计法（</a:t>
            </a:r>
            <a:r>
              <a:rPr lang="en-US" altLang="zh-CN" b="1" kern="100" dirty="0">
                <a:effectLst/>
                <a:latin typeface="Times New Roman" panose="02020603050405020304" pitchFamily="18" charset="0"/>
                <a:ea typeface="黑体" panose="02010609060101010101" pitchFamily="49" charset="-122"/>
                <a:cs typeface="Times New Roman" panose="02020603050405020304" pitchFamily="18" charset="0"/>
              </a:rPr>
              <a:t>activation likelihood estimation</a:t>
            </a:r>
            <a:r>
              <a:rPr lang="zh-CN" altLang="zh-CN" sz="2400" b="1" kern="100" dirty="0">
                <a:effectLst/>
                <a:latin typeface="黑体" panose="02010609060101010101" pitchFamily="49" charset="-122"/>
                <a:ea typeface="黑体" panose="02010609060101010101" pitchFamily="49" charset="-122"/>
                <a:cs typeface="Times New Roman" panose="02020603050405020304" pitchFamily="18" charset="0"/>
              </a:rPr>
              <a:t>）</a:t>
            </a:r>
          </a:p>
          <a:p>
            <a:endParaRPr lang="zh-CN" altLang="en-US" dirty="0"/>
          </a:p>
        </p:txBody>
      </p:sp>
      <p:sp>
        <p:nvSpPr>
          <p:cNvPr id="28" name="Freeform 71"/>
          <p:cNvSpPr>
            <a:spLocks noEditPoints="1"/>
          </p:cNvSpPr>
          <p:nvPr/>
        </p:nvSpPr>
        <p:spPr>
          <a:xfrm>
            <a:off x="11522964" y="6067044"/>
            <a:ext cx="227965" cy="346075"/>
          </a:xfrm>
          <a:custGeom>
            <a:avLst/>
            <a:gdLst/>
            <a:ahLst/>
            <a:cxnLst>
              <a:cxn ang="0">
                <a:pos x="68377" y="309657"/>
              </a:cxn>
              <a:cxn ang="0">
                <a:pos x="189353" y="309657"/>
              </a:cxn>
              <a:cxn ang="0">
                <a:pos x="189353" y="309657"/>
              </a:cxn>
              <a:cxn ang="0">
                <a:pos x="194612" y="309657"/>
              </a:cxn>
              <a:cxn ang="0">
                <a:pos x="199872" y="299160"/>
              </a:cxn>
              <a:cxn ang="0">
                <a:pos x="126235" y="215185"/>
              </a:cxn>
              <a:cxn ang="0">
                <a:pos x="57858" y="299160"/>
              </a:cxn>
              <a:cxn ang="0">
                <a:pos x="57858" y="309657"/>
              </a:cxn>
              <a:cxn ang="0">
                <a:pos x="68377" y="309657"/>
              </a:cxn>
              <a:cxn ang="0">
                <a:pos x="68377" y="309657"/>
              </a:cxn>
              <a:cxn ang="0">
                <a:pos x="231431" y="57733"/>
              </a:cxn>
              <a:cxn ang="0">
                <a:pos x="252470" y="36739"/>
              </a:cxn>
              <a:cxn ang="0">
                <a:pos x="252470" y="26242"/>
              </a:cxn>
              <a:cxn ang="0">
                <a:pos x="231431" y="0"/>
              </a:cxn>
              <a:cxn ang="0">
                <a:pos x="26299" y="0"/>
              </a:cxn>
              <a:cxn ang="0">
                <a:pos x="0" y="26242"/>
              </a:cxn>
              <a:cxn ang="0">
                <a:pos x="0" y="36739"/>
              </a:cxn>
              <a:cxn ang="0">
                <a:pos x="21039" y="57733"/>
              </a:cxn>
              <a:cxn ang="0">
                <a:pos x="231431" y="57733"/>
              </a:cxn>
              <a:cxn ang="0">
                <a:pos x="210392" y="68230"/>
              </a:cxn>
              <a:cxn ang="0">
                <a:pos x="231431" y="68230"/>
              </a:cxn>
              <a:cxn ang="0">
                <a:pos x="163054" y="188943"/>
              </a:cxn>
              <a:cxn ang="0">
                <a:pos x="231431" y="309657"/>
              </a:cxn>
              <a:cxn ang="0">
                <a:pos x="210392" y="309657"/>
              </a:cxn>
              <a:cxn ang="0">
                <a:pos x="136755" y="199440"/>
              </a:cxn>
              <a:cxn ang="0">
                <a:pos x="131495" y="188943"/>
              </a:cxn>
              <a:cxn ang="0">
                <a:pos x="136755" y="183695"/>
              </a:cxn>
              <a:cxn ang="0">
                <a:pos x="136755" y="183695"/>
              </a:cxn>
              <a:cxn ang="0">
                <a:pos x="210392" y="68230"/>
              </a:cxn>
              <a:cxn ang="0">
                <a:pos x="21039" y="320154"/>
              </a:cxn>
              <a:cxn ang="0">
                <a:pos x="0" y="346396"/>
              </a:cxn>
              <a:cxn ang="0">
                <a:pos x="0" y="356893"/>
              </a:cxn>
              <a:cxn ang="0">
                <a:pos x="26299" y="383135"/>
              </a:cxn>
              <a:cxn ang="0">
                <a:pos x="231431" y="383135"/>
              </a:cxn>
              <a:cxn ang="0">
                <a:pos x="252470" y="356893"/>
              </a:cxn>
              <a:cxn ang="0">
                <a:pos x="252470" y="346396"/>
              </a:cxn>
              <a:cxn ang="0">
                <a:pos x="231431" y="320154"/>
              </a:cxn>
              <a:cxn ang="0">
                <a:pos x="21039" y="320154"/>
              </a:cxn>
              <a:cxn ang="0">
                <a:pos x="42078" y="309657"/>
              </a:cxn>
              <a:cxn ang="0">
                <a:pos x="21039" y="309657"/>
              </a:cxn>
              <a:cxn ang="0">
                <a:pos x="94676" y="188943"/>
              </a:cxn>
              <a:cxn ang="0">
                <a:pos x="21039" y="68230"/>
              </a:cxn>
              <a:cxn ang="0">
                <a:pos x="42078" y="68230"/>
              </a:cxn>
              <a:cxn ang="0">
                <a:pos x="115715" y="183695"/>
              </a:cxn>
              <a:cxn ang="0">
                <a:pos x="126235" y="194192"/>
              </a:cxn>
              <a:cxn ang="0">
                <a:pos x="115715" y="199440"/>
              </a:cxn>
              <a:cxn ang="0">
                <a:pos x="42078" y="309657"/>
              </a:cxn>
            </a:cxnLst>
            <a:rect l="0" t="0" r="0" b="0"/>
            <a:pathLst>
              <a:path w="48" h="73">
                <a:moveTo>
                  <a:pt x="13" y="59"/>
                </a:moveTo>
                <a:cubicBezTo>
                  <a:pt x="36" y="59"/>
                  <a:pt x="36" y="59"/>
                  <a:pt x="36" y="59"/>
                </a:cubicBezTo>
                <a:cubicBezTo>
                  <a:pt x="36" y="59"/>
                  <a:pt x="36" y="59"/>
                  <a:pt x="36" y="59"/>
                </a:cubicBezTo>
                <a:cubicBezTo>
                  <a:pt x="36" y="59"/>
                  <a:pt x="37" y="59"/>
                  <a:pt x="37" y="59"/>
                </a:cubicBezTo>
                <a:cubicBezTo>
                  <a:pt x="38" y="58"/>
                  <a:pt x="38" y="57"/>
                  <a:pt x="38" y="57"/>
                </a:cubicBezTo>
                <a:cubicBezTo>
                  <a:pt x="36" y="49"/>
                  <a:pt x="31" y="41"/>
                  <a:pt x="24" y="41"/>
                </a:cubicBezTo>
                <a:cubicBezTo>
                  <a:pt x="17" y="41"/>
                  <a:pt x="12" y="49"/>
                  <a:pt x="11" y="57"/>
                </a:cubicBezTo>
                <a:cubicBezTo>
                  <a:pt x="11" y="57"/>
                  <a:pt x="11" y="58"/>
                  <a:pt x="11" y="59"/>
                </a:cubicBezTo>
                <a:cubicBezTo>
                  <a:pt x="12" y="59"/>
                  <a:pt x="12" y="59"/>
                  <a:pt x="13" y="59"/>
                </a:cubicBezTo>
                <a:cubicBezTo>
                  <a:pt x="13" y="59"/>
                  <a:pt x="13" y="59"/>
                  <a:pt x="13" y="59"/>
                </a:cubicBezTo>
                <a:close/>
                <a:moveTo>
                  <a:pt x="44" y="11"/>
                </a:moveTo>
                <a:cubicBezTo>
                  <a:pt x="47" y="11"/>
                  <a:pt x="48" y="9"/>
                  <a:pt x="48" y="7"/>
                </a:cubicBezTo>
                <a:cubicBezTo>
                  <a:pt x="48" y="5"/>
                  <a:pt x="48" y="5"/>
                  <a:pt x="48" y="5"/>
                </a:cubicBezTo>
                <a:cubicBezTo>
                  <a:pt x="48" y="2"/>
                  <a:pt x="46" y="0"/>
                  <a:pt x="44" y="0"/>
                </a:cubicBezTo>
                <a:cubicBezTo>
                  <a:pt x="5" y="0"/>
                  <a:pt x="5" y="0"/>
                  <a:pt x="5" y="0"/>
                </a:cubicBezTo>
                <a:cubicBezTo>
                  <a:pt x="2" y="0"/>
                  <a:pt x="0" y="2"/>
                  <a:pt x="0" y="5"/>
                </a:cubicBezTo>
                <a:cubicBezTo>
                  <a:pt x="0" y="7"/>
                  <a:pt x="0" y="7"/>
                  <a:pt x="0" y="7"/>
                </a:cubicBezTo>
                <a:cubicBezTo>
                  <a:pt x="0" y="9"/>
                  <a:pt x="2" y="11"/>
                  <a:pt x="4" y="11"/>
                </a:cubicBezTo>
                <a:cubicBezTo>
                  <a:pt x="44" y="11"/>
                  <a:pt x="44" y="11"/>
                  <a:pt x="44" y="11"/>
                </a:cubicBezTo>
                <a:close/>
                <a:moveTo>
                  <a:pt x="40" y="13"/>
                </a:moveTo>
                <a:cubicBezTo>
                  <a:pt x="44" y="13"/>
                  <a:pt x="44" y="13"/>
                  <a:pt x="44" y="13"/>
                </a:cubicBezTo>
                <a:cubicBezTo>
                  <a:pt x="43" y="22"/>
                  <a:pt x="39" y="31"/>
                  <a:pt x="31" y="36"/>
                </a:cubicBezTo>
                <a:cubicBezTo>
                  <a:pt x="39" y="42"/>
                  <a:pt x="43" y="50"/>
                  <a:pt x="44" y="59"/>
                </a:cubicBezTo>
                <a:cubicBezTo>
                  <a:pt x="40" y="59"/>
                  <a:pt x="40" y="59"/>
                  <a:pt x="40" y="59"/>
                </a:cubicBezTo>
                <a:cubicBezTo>
                  <a:pt x="39" y="51"/>
                  <a:pt x="35" y="41"/>
                  <a:pt x="26" y="38"/>
                </a:cubicBezTo>
                <a:cubicBezTo>
                  <a:pt x="25" y="38"/>
                  <a:pt x="25" y="37"/>
                  <a:pt x="25" y="36"/>
                </a:cubicBezTo>
                <a:cubicBezTo>
                  <a:pt x="25" y="35"/>
                  <a:pt x="26" y="35"/>
                  <a:pt x="26" y="35"/>
                </a:cubicBezTo>
                <a:cubicBezTo>
                  <a:pt x="26" y="35"/>
                  <a:pt x="26" y="35"/>
                  <a:pt x="26" y="35"/>
                </a:cubicBezTo>
                <a:cubicBezTo>
                  <a:pt x="34" y="32"/>
                  <a:pt x="39" y="21"/>
                  <a:pt x="40" y="13"/>
                </a:cubicBezTo>
                <a:close/>
                <a:moveTo>
                  <a:pt x="4" y="61"/>
                </a:moveTo>
                <a:cubicBezTo>
                  <a:pt x="2" y="62"/>
                  <a:pt x="0" y="64"/>
                  <a:pt x="0" y="66"/>
                </a:cubicBezTo>
                <a:cubicBezTo>
                  <a:pt x="0" y="68"/>
                  <a:pt x="0" y="68"/>
                  <a:pt x="0" y="68"/>
                </a:cubicBezTo>
                <a:cubicBezTo>
                  <a:pt x="0" y="70"/>
                  <a:pt x="2" y="73"/>
                  <a:pt x="5" y="73"/>
                </a:cubicBezTo>
                <a:cubicBezTo>
                  <a:pt x="44" y="73"/>
                  <a:pt x="44" y="73"/>
                  <a:pt x="44" y="73"/>
                </a:cubicBezTo>
                <a:cubicBezTo>
                  <a:pt x="46" y="73"/>
                  <a:pt x="48" y="70"/>
                  <a:pt x="48" y="68"/>
                </a:cubicBezTo>
                <a:cubicBezTo>
                  <a:pt x="48" y="66"/>
                  <a:pt x="48" y="66"/>
                  <a:pt x="48" y="66"/>
                </a:cubicBezTo>
                <a:cubicBezTo>
                  <a:pt x="48" y="64"/>
                  <a:pt x="47" y="62"/>
                  <a:pt x="44" y="61"/>
                </a:cubicBezTo>
                <a:cubicBezTo>
                  <a:pt x="4" y="61"/>
                  <a:pt x="4" y="61"/>
                  <a:pt x="4" y="61"/>
                </a:cubicBezTo>
                <a:close/>
                <a:moveTo>
                  <a:pt x="8" y="59"/>
                </a:moveTo>
                <a:cubicBezTo>
                  <a:pt x="4" y="59"/>
                  <a:pt x="4" y="59"/>
                  <a:pt x="4" y="59"/>
                </a:cubicBezTo>
                <a:cubicBezTo>
                  <a:pt x="5" y="50"/>
                  <a:pt x="10" y="42"/>
                  <a:pt x="18" y="36"/>
                </a:cubicBezTo>
                <a:cubicBezTo>
                  <a:pt x="10" y="31"/>
                  <a:pt x="5" y="22"/>
                  <a:pt x="4" y="13"/>
                </a:cubicBezTo>
                <a:cubicBezTo>
                  <a:pt x="8" y="13"/>
                  <a:pt x="8" y="13"/>
                  <a:pt x="8" y="13"/>
                </a:cubicBezTo>
                <a:cubicBezTo>
                  <a:pt x="9" y="21"/>
                  <a:pt x="14" y="32"/>
                  <a:pt x="22" y="35"/>
                </a:cubicBezTo>
                <a:cubicBezTo>
                  <a:pt x="23" y="35"/>
                  <a:pt x="24" y="36"/>
                  <a:pt x="24" y="37"/>
                </a:cubicBezTo>
                <a:cubicBezTo>
                  <a:pt x="23" y="38"/>
                  <a:pt x="23" y="38"/>
                  <a:pt x="22" y="38"/>
                </a:cubicBezTo>
                <a:cubicBezTo>
                  <a:pt x="14" y="41"/>
                  <a:pt x="9" y="51"/>
                  <a:pt x="8" y="59"/>
                </a:cubicBezTo>
                <a:close/>
              </a:path>
            </a:pathLst>
          </a:custGeom>
          <a:solidFill>
            <a:schemeClr val="bg1">
              <a:alpha val="100000"/>
            </a:schemeClr>
          </a:solidFill>
          <a:ln w="9525">
            <a:noFill/>
          </a:ln>
        </p:spPr>
        <p:txBody>
          <a:bodyPr/>
          <a:lstStyle/>
          <a:p>
            <a:endParaRPr lang="zh-CN" altLang="en-US"/>
          </a:p>
        </p:txBody>
      </p:sp>
      <p:sp>
        <p:nvSpPr>
          <p:cNvPr id="18" name="文本框 17"/>
          <p:cNvSpPr txBox="1"/>
          <p:nvPr/>
        </p:nvSpPr>
        <p:spPr>
          <a:xfrm>
            <a:off x="7343775" y="3705225"/>
            <a:ext cx="3552825" cy="1107996"/>
          </a:xfrm>
          <a:prstGeom prst="rect">
            <a:avLst/>
          </a:prstGeom>
          <a:noFill/>
        </p:spPr>
        <p:txBody>
          <a:bodyPr wrap="square" rtlCol="0">
            <a:spAutoFit/>
          </a:bodyPr>
          <a:lstStyle/>
          <a:p>
            <a:r>
              <a:rPr lang="zh-CN" altLang="zh-CN" sz="2400" b="1" kern="100" dirty="0">
                <a:effectLst/>
                <a:latin typeface="Times New Roman" panose="02020603050405020304" pitchFamily="18" charset="0"/>
                <a:ea typeface="黑体" panose="02010609060101010101" pitchFamily="49" charset="-122"/>
                <a:cs typeface="Times New Roman" panose="02020603050405020304" pitchFamily="18" charset="0"/>
              </a:rPr>
              <a:t>对单个元分析的联合分布以及对比分析</a:t>
            </a:r>
          </a:p>
          <a:p>
            <a:endParaRPr lang="zh-CN" altLang="en-US" dirty="0"/>
          </a:p>
        </p:txBody>
      </p:sp>
      <p:sp>
        <p:nvSpPr>
          <p:cNvPr id="30" name="箭头: 右 29"/>
          <p:cNvSpPr/>
          <p:nvPr/>
        </p:nvSpPr>
        <p:spPr>
          <a:xfrm rot="10800000">
            <a:off x="6047740" y="3919855"/>
            <a:ext cx="978408" cy="484632"/>
          </a:xfrm>
          <a:prstGeom prst="rightArrow">
            <a:avLst/>
          </a:prstGeom>
          <a:solidFill>
            <a:schemeClr val="bg2">
              <a:lumMod val="50000"/>
            </a:schemeClr>
          </a:solidFill>
          <a:ln>
            <a:solidFill>
              <a:srgbClr val="B9D6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797364" y="3929380"/>
            <a:ext cx="2344738" cy="738664"/>
          </a:xfrm>
          <a:prstGeom prst="rect">
            <a:avLst/>
          </a:prstGeom>
          <a:noFill/>
        </p:spPr>
        <p:txBody>
          <a:bodyPr wrap="square" rtlCol="0">
            <a:spAutoFit/>
          </a:bodyPr>
          <a:lstStyle/>
          <a:p>
            <a:r>
              <a:rPr lang="zh-CN" altLang="zh-CN" sz="2400" b="1" kern="100" dirty="0">
                <a:effectLst/>
                <a:latin typeface="Times New Roman" panose="02020603050405020304" pitchFamily="18" charset="0"/>
                <a:ea typeface="黑体" panose="02010609060101010101" pitchFamily="49" charset="-122"/>
                <a:cs typeface="Times New Roman" panose="02020603050405020304" pitchFamily="18" charset="0"/>
              </a:rPr>
              <a:t>数据的可视化</a:t>
            </a:r>
          </a:p>
          <a:p>
            <a:endParaRPr lang="zh-CN" altLang="en-US" dirty="0"/>
          </a:p>
        </p:txBody>
      </p:sp>
    </p:spTree>
  </p:cSld>
  <p:clrMapOvr>
    <a:masterClrMapping/>
  </p:clrMapOvr>
  <p:transition spd="slow" advClick="0" advTm="200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686" y="-113115"/>
            <a:ext cx="3524487" cy="2421609"/>
          </a:xfrm>
          <a:prstGeom prst="rect">
            <a:avLst/>
          </a:prstGeom>
        </p:spPr>
      </p:pic>
      <p:sp>
        <p:nvSpPr>
          <p:cNvPr id="38" name="Text Placeholder 33"/>
          <p:cNvSpPr txBox="1"/>
          <p:nvPr/>
        </p:nvSpPr>
        <p:spPr>
          <a:xfrm>
            <a:off x="3429801" y="233167"/>
            <a:ext cx="6832386" cy="98364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2400" dirty="0">
                <a:solidFill>
                  <a:schemeClr val="tx1">
                    <a:lumMod val="65000"/>
                    <a:lumOff val="35000"/>
                  </a:schemeClr>
                </a:solidFill>
                <a:latin typeface="+mn-lt"/>
                <a:ea typeface="Roboto Medium" panose="02000000000000000000" pitchFamily="2" charset="0"/>
                <a:cs typeface="Roboto Medium" panose="02000000000000000000" pitchFamily="2" charset="0"/>
              </a:rPr>
              <a:t>自我：</a:t>
            </a:r>
            <a:r>
              <a:rPr lang="en-US" altLang="zh-CN" sz="2400" dirty="0">
                <a:solidFill>
                  <a:schemeClr val="tx1">
                    <a:lumMod val="65000"/>
                    <a:lumOff val="35000"/>
                  </a:schemeClr>
                </a:solidFill>
                <a:latin typeface="+mn-lt"/>
                <a:ea typeface="Roboto Medium" panose="02000000000000000000" pitchFamily="2" charset="0"/>
                <a:cs typeface="Roboto Medium" panose="02000000000000000000" pitchFamily="2" charset="0"/>
              </a:rPr>
              <a:t>TS=((self-</a:t>
            </a:r>
            <a:r>
              <a:rPr lang="en-US" altLang="zh-CN" sz="2400" dirty="0" err="1">
                <a:solidFill>
                  <a:schemeClr val="tx1">
                    <a:lumMod val="65000"/>
                    <a:lumOff val="35000"/>
                  </a:schemeClr>
                </a:solidFill>
                <a:latin typeface="+mn-lt"/>
                <a:ea typeface="Roboto Medium" panose="02000000000000000000" pitchFamily="2" charset="0"/>
                <a:cs typeface="Roboto Medium" panose="02000000000000000000" pitchFamily="2" charset="0"/>
              </a:rPr>
              <a:t>referen</a:t>
            </a:r>
            <a:r>
              <a:rPr lang="en-US" altLang="zh-CN" sz="2400" dirty="0">
                <a:solidFill>
                  <a:schemeClr val="tx1">
                    <a:lumMod val="65000"/>
                    <a:lumOff val="35000"/>
                  </a:schemeClr>
                </a:solidFill>
                <a:latin typeface="+mn-lt"/>
                <a:ea typeface="Roboto Medium" panose="02000000000000000000" pitchFamily="2" charset="0"/>
                <a:cs typeface="Roboto Medium" panose="02000000000000000000" pitchFamily="2" charset="0"/>
              </a:rPr>
              <a:t>*OR self-</a:t>
            </a:r>
            <a:r>
              <a:rPr lang="en-US" altLang="zh-CN" sz="2400" dirty="0" err="1">
                <a:solidFill>
                  <a:schemeClr val="tx1">
                    <a:lumMod val="65000"/>
                    <a:lumOff val="35000"/>
                  </a:schemeClr>
                </a:solidFill>
                <a:latin typeface="+mn-lt"/>
                <a:ea typeface="Roboto Medium" panose="02000000000000000000" pitchFamily="2" charset="0"/>
                <a:cs typeface="Roboto Medium" panose="02000000000000000000" pitchFamily="2" charset="0"/>
              </a:rPr>
              <a:t>evaluat</a:t>
            </a:r>
            <a:r>
              <a:rPr lang="en-US" altLang="zh-CN" sz="2400" dirty="0">
                <a:solidFill>
                  <a:schemeClr val="tx1">
                    <a:lumMod val="65000"/>
                    <a:lumOff val="35000"/>
                  </a:schemeClr>
                </a:solidFill>
                <a:latin typeface="+mn-lt"/>
                <a:ea typeface="Roboto Medium" panose="02000000000000000000" pitchFamily="2" charset="0"/>
                <a:cs typeface="Roboto Medium" panose="02000000000000000000" pitchFamily="2" charset="0"/>
              </a:rPr>
              <a:t>* OR self-reflect* OR self-</a:t>
            </a:r>
            <a:r>
              <a:rPr lang="en-US" altLang="zh-CN" sz="2400" dirty="0" err="1">
                <a:solidFill>
                  <a:schemeClr val="tx1">
                    <a:lumMod val="65000"/>
                    <a:lumOff val="35000"/>
                  </a:schemeClr>
                </a:solidFill>
                <a:latin typeface="+mn-lt"/>
                <a:ea typeface="Roboto Medium" panose="02000000000000000000" pitchFamily="2" charset="0"/>
                <a:cs typeface="Roboto Medium" panose="02000000000000000000" pitchFamily="2" charset="0"/>
              </a:rPr>
              <a:t>judg</a:t>
            </a:r>
            <a:r>
              <a:rPr lang="en-US" altLang="zh-CN" sz="2400" dirty="0">
                <a:solidFill>
                  <a:schemeClr val="tx1">
                    <a:lumMod val="65000"/>
                    <a:lumOff val="35000"/>
                  </a:schemeClr>
                </a:solidFill>
                <a:latin typeface="+mn-lt"/>
                <a:ea typeface="Roboto Medium" panose="02000000000000000000" pitchFamily="2" charset="0"/>
                <a:cs typeface="Roboto Medium" panose="02000000000000000000" pitchFamily="2" charset="0"/>
              </a:rPr>
              <a:t>*)AND(fMRI OR PET))</a:t>
            </a:r>
          </a:p>
          <a:p>
            <a:pPr marL="0" indent="0">
              <a:buNone/>
            </a:pPr>
            <a:r>
              <a:rPr lang="zh-CN" altLang="en-US" sz="2400" dirty="0">
                <a:solidFill>
                  <a:schemeClr val="tx1">
                    <a:lumMod val="65000"/>
                    <a:lumOff val="35000"/>
                  </a:schemeClr>
                </a:solidFill>
                <a:latin typeface="+mn-lt"/>
                <a:ea typeface="Roboto Medium" panose="02000000000000000000" pitchFamily="2" charset="0"/>
                <a:cs typeface="Roboto Medium" panose="02000000000000000000" pitchFamily="2" charset="0"/>
              </a:rPr>
              <a:t>道德判断：</a:t>
            </a:r>
            <a:r>
              <a:rPr lang="en-US" altLang="zh-CN" sz="2400" dirty="0">
                <a:solidFill>
                  <a:schemeClr val="tx1">
                    <a:lumMod val="65000"/>
                    <a:lumOff val="35000"/>
                  </a:schemeClr>
                </a:solidFill>
                <a:latin typeface="+mn-lt"/>
                <a:ea typeface="Roboto Medium" panose="02000000000000000000" pitchFamily="2" charset="0"/>
                <a:cs typeface="Roboto Medium" panose="02000000000000000000" pitchFamily="2" charset="0"/>
              </a:rPr>
              <a:t>TS=((moral*OR social norm OR moral </a:t>
            </a:r>
            <a:r>
              <a:rPr lang="en-US" altLang="zh-CN" sz="2400" dirty="0" err="1">
                <a:solidFill>
                  <a:schemeClr val="tx1">
                    <a:lumMod val="65000"/>
                    <a:lumOff val="35000"/>
                  </a:schemeClr>
                </a:solidFill>
                <a:latin typeface="+mn-lt"/>
                <a:ea typeface="Roboto Medium" panose="02000000000000000000" pitchFamily="2" charset="0"/>
                <a:cs typeface="Roboto Medium" panose="02000000000000000000" pitchFamily="2" charset="0"/>
              </a:rPr>
              <a:t>judg</a:t>
            </a:r>
            <a:r>
              <a:rPr lang="en-US" altLang="zh-CN" sz="2400" dirty="0">
                <a:solidFill>
                  <a:schemeClr val="tx1">
                    <a:lumMod val="65000"/>
                    <a:lumOff val="35000"/>
                  </a:schemeClr>
                </a:solidFill>
                <a:latin typeface="+mn-lt"/>
                <a:ea typeface="Roboto Medium" panose="02000000000000000000" pitchFamily="2" charset="0"/>
                <a:cs typeface="Roboto Medium" panose="02000000000000000000" pitchFamily="2" charset="0"/>
              </a:rPr>
              <a:t>*)AND(fMRI OR PET))</a:t>
            </a:r>
          </a:p>
          <a:p>
            <a:pPr marL="0" indent="0">
              <a:buNone/>
            </a:pPr>
            <a:endParaRPr lang="en-AU" sz="1600" dirty="0">
              <a:solidFill>
                <a:schemeClr val="tx1">
                  <a:lumMod val="65000"/>
                  <a:lumOff val="35000"/>
                </a:schemeClr>
              </a:solidFill>
              <a:latin typeface="+mn-lt"/>
              <a:ea typeface="Roboto Medium" panose="02000000000000000000" pitchFamily="2" charset="0"/>
              <a:cs typeface="Roboto Medium" panose="02000000000000000000" pitchFamily="2" charset="0"/>
            </a:endParaRPr>
          </a:p>
        </p:txBody>
      </p:sp>
      <p:sp>
        <p:nvSpPr>
          <p:cNvPr id="39" name="Oval 38"/>
          <p:cNvSpPr txBox="1">
            <a:spLocks noChangeAspect="1"/>
          </p:cNvSpPr>
          <p:nvPr/>
        </p:nvSpPr>
        <p:spPr>
          <a:xfrm>
            <a:off x="1243523" y="2566015"/>
            <a:ext cx="551992" cy="551992"/>
          </a:xfrm>
          <a:prstGeom prst="ellipse">
            <a:avLst/>
          </a:prstGeom>
          <a:solidFill>
            <a:srgbClr val="95C1C4"/>
          </a:solidFill>
        </p:spPr>
        <p:txBody>
          <a:bodyPr rot="0" spcFirstLastPara="0" vert="horz" wrap="square" lIns="91440" tIns="45720" rIns="91440" bIns="45720" numCol="1" spcCol="0" rtlCol="0" fromWordArt="0" anchor="t" anchorCtr="0" forceAA="0" compatLnSpc="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spcBef>
                <a:spcPts val="0"/>
              </a:spcBef>
              <a:buNone/>
            </a:pPr>
            <a:r>
              <a:rPr lang="en-US" sz="1200" dirty="0">
                <a:solidFill>
                  <a:schemeClr val="bg1"/>
                </a:solidFill>
                <a:sym typeface="+mn-ea"/>
              </a:rPr>
              <a:t>01</a:t>
            </a:r>
          </a:p>
        </p:txBody>
      </p:sp>
      <p:sp>
        <p:nvSpPr>
          <p:cNvPr id="40" name="Text Placeholder 32"/>
          <p:cNvSpPr txBox="1"/>
          <p:nvPr/>
        </p:nvSpPr>
        <p:spPr>
          <a:xfrm>
            <a:off x="1951635" y="2660035"/>
            <a:ext cx="2956332" cy="85391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研究使用了</a:t>
            </a:r>
            <a:r>
              <a:rPr lang="en-US" altLang="zh-CN" sz="1800" kern="100" dirty="0">
                <a:effectLst/>
                <a:latin typeface="Times New Roman" panose="02020603050405020304" pitchFamily="18" charset="0"/>
                <a:ea typeface="宋体" panose="02010600030101010101" pitchFamily="2" charset="-122"/>
              </a:rPr>
              <a:t>fMRI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或</a:t>
            </a:r>
            <a:r>
              <a:rPr lang="en-US" altLang="zh-CN" sz="1800" kern="100" dirty="0">
                <a:effectLst/>
                <a:latin typeface="Times New Roman" panose="02020603050405020304" pitchFamily="18" charset="0"/>
                <a:ea typeface="宋体" panose="02010600030101010101" pitchFamily="2" charset="-122"/>
              </a:rPr>
              <a:t>PET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扫描</a:t>
            </a:r>
            <a:r>
              <a:rPr lang="en-US" altLang="zh-CN" sz="9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endParaRPr lang="en-US" altLang="zh-CN" sz="900" dirty="0">
              <a:solidFill>
                <a:schemeClr val="tx1">
                  <a:lumMod val="65000"/>
                  <a:lumOff val="35000"/>
                </a:schemeClr>
              </a:solidFill>
              <a:latin typeface="Arial" panose="020B0604020202020204" pitchFamily="34" charset="0"/>
              <a:ea typeface="微软雅黑" panose="020B0503020204020204" charset="-122"/>
              <a:cs typeface="Roboto Light" panose="02000000000000000000" pitchFamily="2" charset="0"/>
              <a:sym typeface="Arial" panose="020B0604020202020204" pitchFamily="34" charset="0"/>
            </a:endParaRPr>
          </a:p>
        </p:txBody>
      </p:sp>
      <p:sp>
        <p:nvSpPr>
          <p:cNvPr id="42" name="Oval 41"/>
          <p:cNvSpPr txBox="1">
            <a:spLocks noChangeAspect="1"/>
          </p:cNvSpPr>
          <p:nvPr/>
        </p:nvSpPr>
        <p:spPr>
          <a:xfrm>
            <a:off x="1243523" y="3313085"/>
            <a:ext cx="551992" cy="551992"/>
          </a:xfrm>
          <a:prstGeom prst="ellipse">
            <a:avLst/>
          </a:prstGeom>
          <a:solidFill>
            <a:srgbClr val="A099CB"/>
          </a:solidFill>
        </p:spPr>
        <p:txBody>
          <a:bodyPr rot="0" spcFirstLastPara="0" vert="horz" wrap="square" lIns="91440" tIns="45720" rIns="91440" bIns="45720" numCol="1" spcCol="0" rtlCol="0" fromWordArt="0" anchor="t" anchorCtr="0" forceAA="0" compatLnSpc="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spcBef>
                <a:spcPts val="0"/>
              </a:spcBef>
              <a:buNone/>
            </a:pPr>
            <a:r>
              <a:rPr lang="en-US" sz="1200" dirty="0">
                <a:solidFill>
                  <a:schemeClr val="bg1"/>
                </a:solidFill>
                <a:sym typeface="+mn-ea"/>
              </a:rPr>
              <a:t>02</a:t>
            </a:r>
          </a:p>
        </p:txBody>
      </p:sp>
      <p:sp>
        <p:nvSpPr>
          <p:cNvPr id="43" name="Text Placeholder 32"/>
          <p:cNvSpPr txBox="1"/>
          <p:nvPr/>
        </p:nvSpPr>
        <p:spPr>
          <a:xfrm>
            <a:off x="1951635" y="3313085"/>
            <a:ext cx="3130220" cy="40173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排除了元分析和文献综述类论文，仅选取使用英语作为写作语种且已正式发表在心理学或神经科学相关的期刊上的文献</a:t>
            </a:r>
            <a:endParaRPr lang="en-US" altLang="zh-CN" sz="900" dirty="0">
              <a:solidFill>
                <a:schemeClr val="tx1">
                  <a:lumMod val="65000"/>
                  <a:lumOff val="35000"/>
                </a:schemeClr>
              </a:solidFill>
              <a:latin typeface="Arial" panose="020B0604020202020204" pitchFamily="34" charset="0"/>
              <a:ea typeface="微软雅黑" panose="020B0503020204020204" charset="-122"/>
              <a:cs typeface="Roboto Light" panose="02000000000000000000" pitchFamily="2" charset="0"/>
              <a:sym typeface="Arial" panose="020B0604020202020204" pitchFamily="34" charset="0"/>
            </a:endParaRPr>
          </a:p>
        </p:txBody>
      </p:sp>
      <p:sp>
        <p:nvSpPr>
          <p:cNvPr id="45" name="Oval 44"/>
          <p:cNvSpPr txBox="1">
            <a:spLocks noChangeAspect="1"/>
          </p:cNvSpPr>
          <p:nvPr/>
        </p:nvSpPr>
        <p:spPr>
          <a:xfrm>
            <a:off x="1243523" y="5672128"/>
            <a:ext cx="551992" cy="551992"/>
          </a:xfrm>
          <a:prstGeom prst="ellipse">
            <a:avLst/>
          </a:prstGeom>
          <a:solidFill>
            <a:srgbClr val="A099CB"/>
          </a:solidFill>
        </p:spPr>
        <p:txBody>
          <a:bodyPr rot="0" spcFirstLastPara="0" vert="horz" wrap="square" lIns="91440" tIns="45720" rIns="91440" bIns="45720" numCol="1" spcCol="0" rtlCol="0" fromWordArt="0" anchor="t" anchorCtr="0" forceAA="0" compatLnSpc="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spcBef>
                <a:spcPts val="0"/>
              </a:spcBef>
              <a:buNone/>
            </a:pPr>
            <a:r>
              <a:rPr lang="en-US" sz="1200" dirty="0">
                <a:solidFill>
                  <a:schemeClr val="bg1"/>
                </a:solidFill>
                <a:sym typeface="+mn-ea"/>
              </a:rPr>
              <a:t>04</a:t>
            </a:r>
          </a:p>
        </p:txBody>
      </p:sp>
      <p:sp>
        <p:nvSpPr>
          <p:cNvPr id="46" name="Text Placeholder 32"/>
          <p:cNvSpPr txBox="1"/>
          <p:nvPr/>
        </p:nvSpPr>
        <p:spPr>
          <a:xfrm>
            <a:off x="1951635" y="5855788"/>
            <a:ext cx="4111384" cy="50930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仅包括了使用视觉方式呈现刺激的研究</a:t>
            </a:r>
            <a:r>
              <a:rPr lang="en-US" altLang="zh-CN" sz="9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endParaRPr lang="en-US" altLang="zh-CN" sz="900" dirty="0">
              <a:solidFill>
                <a:schemeClr val="tx1">
                  <a:lumMod val="65000"/>
                  <a:lumOff val="35000"/>
                </a:schemeClr>
              </a:solidFill>
              <a:latin typeface="Arial" panose="020B0604020202020204" pitchFamily="34" charset="0"/>
              <a:ea typeface="微软雅黑" panose="020B0503020204020204" charset="-122"/>
              <a:cs typeface="Roboto Light" panose="02000000000000000000" pitchFamily="2" charset="0"/>
              <a:sym typeface="Arial" panose="020B0604020202020204" pitchFamily="34" charset="0"/>
            </a:endParaRPr>
          </a:p>
        </p:txBody>
      </p:sp>
      <p:sp>
        <p:nvSpPr>
          <p:cNvPr id="48" name="Oval 47"/>
          <p:cNvSpPr txBox="1">
            <a:spLocks noChangeAspect="1"/>
          </p:cNvSpPr>
          <p:nvPr/>
        </p:nvSpPr>
        <p:spPr>
          <a:xfrm>
            <a:off x="6063019" y="2579139"/>
            <a:ext cx="551992" cy="551992"/>
          </a:xfrm>
          <a:prstGeom prst="ellipse">
            <a:avLst/>
          </a:prstGeom>
          <a:solidFill>
            <a:srgbClr val="95C1C4"/>
          </a:solidFill>
        </p:spPr>
        <p:txBody>
          <a:bodyPr rot="0" spcFirstLastPara="0" vert="horz" wrap="square" lIns="91440" tIns="45720" rIns="91440" bIns="45720" numCol="1" spcCol="0" rtlCol="0" fromWordArt="0" anchor="t" anchorCtr="0" forceAA="0" compatLnSpc="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spcBef>
                <a:spcPts val="0"/>
              </a:spcBef>
              <a:buNone/>
            </a:pPr>
            <a:r>
              <a:rPr lang="en-US" sz="1200" dirty="0">
                <a:solidFill>
                  <a:schemeClr val="bg1"/>
                </a:solidFill>
                <a:sym typeface="+mn-ea"/>
              </a:rPr>
              <a:t>05</a:t>
            </a:r>
          </a:p>
        </p:txBody>
      </p:sp>
      <p:sp>
        <p:nvSpPr>
          <p:cNvPr id="49" name="Text Placeholder 32"/>
          <p:cNvSpPr txBox="1"/>
          <p:nvPr/>
        </p:nvSpPr>
        <p:spPr>
          <a:xfrm>
            <a:off x="6771131" y="2658685"/>
            <a:ext cx="4111383" cy="27545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使用标准的大脑空间报告空间坐标结果（</a:t>
            </a:r>
            <a:r>
              <a:rPr lang="en-US" altLang="zh-CN" sz="1800" kern="100" dirty="0" err="1">
                <a:effectLst/>
                <a:latin typeface="Times New Roman" panose="02020603050405020304" pitchFamily="18" charset="0"/>
                <a:ea typeface="宋体" panose="02010600030101010101" pitchFamily="2" charset="-122"/>
              </a:rPr>
              <a:t>Talairach</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或者</a:t>
            </a:r>
            <a:r>
              <a:rPr lang="en-US" altLang="zh-CN" sz="1800" kern="100" dirty="0">
                <a:effectLst/>
                <a:latin typeface="Times New Roman" panose="02020603050405020304" pitchFamily="18" charset="0"/>
                <a:ea typeface="宋体" panose="02010600030101010101" pitchFamily="2" charset="-122"/>
              </a:rPr>
              <a:t>MNI</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900" dirty="0">
              <a:solidFill>
                <a:schemeClr val="tx1">
                  <a:lumMod val="65000"/>
                  <a:lumOff val="35000"/>
                </a:schemeClr>
              </a:solidFill>
              <a:latin typeface="Arial" panose="020B0604020202020204" pitchFamily="34" charset="0"/>
              <a:ea typeface="微软雅黑" panose="020B0503020204020204" charset="-122"/>
              <a:cs typeface="Roboto Light" panose="02000000000000000000" pitchFamily="2" charset="0"/>
              <a:sym typeface="Arial" panose="020B0604020202020204" pitchFamily="34" charset="0"/>
            </a:endParaRPr>
          </a:p>
        </p:txBody>
      </p:sp>
      <p:sp>
        <p:nvSpPr>
          <p:cNvPr id="51" name="Oval 50"/>
          <p:cNvSpPr txBox="1">
            <a:spLocks noChangeAspect="1"/>
          </p:cNvSpPr>
          <p:nvPr/>
        </p:nvSpPr>
        <p:spPr>
          <a:xfrm>
            <a:off x="1243523" y="4823454"/>
            <a:ext cx="551992" cy="551992"/>
          </a:xfrm>
          <a:prstGeom prst="ellipse">
            <a:avLst/>
          </a:prstGeom>
          <a:solidFill>
            <a:srgbClr val="95C1C4"/>
          </a:solidFill>
        </p:spPr>
        <p:txBody>
          <a:bodyPr rot="0" spcFirstLastPara="0" vert="horz" wrap="square" lIns="91440" tIns="45720" rIns="91440" bIns="45720" numCol="1" spcCol="0" rtlCol="0" fromWordArt="0" anchor="t" anchorCtr="0" forceAA="0" compatLnSpc="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spcBef>
                <a:spcPts val="0"/>
              </a:spcBef>
              <a:buNone/>
            </a:pPr>
            <a:r>
              <a:rPr lang="en-US" sz="1200" dirty="0">
                <a:solidFill>
                  <a:schemeClr val="bg1"/>
                </a:solidFill>
                <a:sym typeface="+mn-ea"/>
              </a:rPr>
              <a:t>03</a:t>
            </a:r>
          </a:p>
        </p:txBody>
      </p:sp>
      <p:sp>
        <p:nvSpPr>
          <p:cNvPr id="52" name="Text Placeholder 32"/>
          <p:cNvSpPr txBox="1"/>
          <p:nvPr/>
        </p:nvSpPr>
        <p:spPr>
          <a:xfrm>
            <a:off x="1951635" y="4973712"/>
            <a:ext cx="3779882" cy="40173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使用健康人类被试</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18</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59</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岁）</a:t>
            </a:r>
            <a:endParaRPr lang="en-US" altLang="zh-CN" sz="900" dirty="0">
              <a:solidFill>
                <a:schemeClr val="tx1">
                  <a:lumMod val="65000"/>
                  <a:lumOff val="35000"/>
                </a:schemeClr>
              </a:solidFill>
              <a:latin typeface="Arial" panose="020B0604020202020204" pitchFamily="34" charset="0"/>
              <a:ea typeface="微软雅黑" panose="020B0503020204020204" charset="-122"/>
              <a:cs typeface="Roboto Light" panose="02000000000000000000" pitchFamily="2" charset="0"/>
              <a:sym typeface="Arial" panose="020B0604020202020204" pitchFamily="34" charset="0"/>
            </a:endParaRPr>
          </a:p>
        </p:txBody>
      </p:sp>
      <p:sp>
        <p:nvSpPr>
          <p:cNvPr id="54" name="Oval 53"/>
          <p:cNvSpPr txBox="1">
            <a:spLocks noChangeAspect="1"/>
          </p:cNvSpPr>
          <p:nvPr/>
        </p:nvSpPr>
        <p:spPr>
          <a:xfrm>
            <a:off x="6128982" y="3323040"/>
            <a:ext cx="551992" cy="551992"/>
          </a:xfrm>
          <a:prstGeom prst="ellipse">
            <a:avLst/>
          </a:prstGeom>
          <a:solidFill>
            <a:srgbClr val="A099CB"/>
          </a:solidFill>
        </p:spPr>
        <p:txBody>
          <a:bodyPr rot="0" spcFirstLastPara="0" vert="horz" wrap="square" lIns="91440" tIns="45720" rIns="91440" bIns="45720" numCol="1" spcCol="0" rtlCol="0" fromWordArt="0" anchor="t" anchorCtr="0" forceAA="0" compatLnSpc="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spcBef>
                <a:spcPts val="0"/>
              </a:spcBef>
              <a:buNone/>
            </a:pPr>
            <a:r>
              <a:rPr lang="en-US" sz="1200" dirty="0">
                <a:solidFill>
                  <a:schemeClr val="bg1"/>
                </a:solidFill>
                <a:sym typeface="+mn-ea"/>
              </a:rPr>
              <a:t>06</a:t>
            </a:r>
          </a:p>
        </p:txBody>
      </p:sp>
      <p:sp>
        <p:nvSpPr>
          <p:cNvPr id="55" name="Text Placeholder 32"/>
          <p:cNvSpPr txBox="1"/>
          <p:nvPr/>
        </p:nvSpPr>
        <p:spPr>
          <a:xfrm>
            <a:off x="6951393" y="3479718"/>
            <a:ext cx="3149359" cy="52055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报告了全脑分析结果</a:t>
            </a:r>
            <a:endParaRPr lang="en-US" altLang="zh-CN" sz="900" dirty="0">
              <a:solidFill>
                <a:schemeClr val="tx1">
                  <a:lumMod val="65000"/>
                  <a:lumOff val="35000"/>
                </a:schemeClr>
              </a:solidFill>
              <a:latin typeface="Arial" panose="020B0604020202020204" pitchFamily="34" charset="0"/>
              <a:ea typeface="微软雅黑" panose="020B0503020204020204" charset="-122"/>
              <a:cs typeface="Roboto Light" panose="02000000000000000000" pitchFamily="2" charset="0"/>
              <a:sym typeface="Arial" panose="020B0604020202020204" pitchFamily="34" charset="0"/>
            </a:endParaRPr>
          </a:p>
        </p:txBody>
      </p:sp>
      <p:sp>
        <p:nvSpPr>
          <p:cNvPr id="26" name="文本框 25"/>
          <p:cNvSpPr txBox="1"/>
          <p:nvPr/>
        </p:nvSpPr>
        <p:spPr>
          <a:xfrm>
            <a:off x="370212" y="665056"/>
            <a:ext cx="2542477" cy="1107996"/>
          </a:xfrm>
          <a:prstGeom prst="rect">
            <a:avLst/>
          </a:prstGeom>
          <a:noFill/>
        </p:spPr>
        <p:txBody>
          <a:bodyPr wrap="square" rtlCol="0">
            <a:spAutoFit/>
          </a:bodyPr>
          <a:lstStyle/>
          <a:p>
            <a:r>
              <a:rPr lang="zh-CN" altLang="zh-CN" sz="2400" b="1" kern="100" dirty="0">
                <a:effectLst/>
                <a:latin typeface="Times New Roman" panose="02020603050405020304" pitchFamily="18" charset="0"/>
                <a:ea typeface="黑体" panose="02010609060101010101" pitchFamily="49" charset="-122"/>
                <a:cs typeface="Times New Roman" panose="02020603050405020304" pitchFamily="18" charset="0"/>
              </a:rPr>
              <a:t>文献搜索与挑选</a:t>
            </a:r>
            <a:endParaRPr lang="en-US" altLang="zh-CN" sz="2400" b="1" kern="100" dirty="0">
              <a:effectLst/>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2400" b="1" kern="1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kern="100" dirty="0">
                <a:latin typeface="Times New Roman" panose="02020603050405020304" pitchFamily="18" charset="0"/>
                <a:ea typeface="黑体" panose="02010609060101010101" pitchFamily="49" charset="-122"/>
                <a:cs typeface="Times New Roman" panose="02020603050405020304" pitchFamily="18" charset="0"/>
              </a:rPr>
              <a:t>WOS/PubMed)</a:t>
            </a:r>
            <a:endParaRPr lang="zh-CN" altLang="zh-CN" sz="2400" b="1" kern="100" dirty="0">
              <a:effectLst/>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dirty="0"/>
          </a:p>
        </p:txBody>
      </p:sp>
      <p:sp>
        <p:nvSpPr>
          <p:cNvPr id="27" name="Oval 50"/>
          <p:cNvSpPr txBox="1">
            <a:spLocks noChangeAspect="1"/>
          </p:cNvSpPr>
          <p:nvPr/>
        </p:nvSpPr>
        <p:spPr>
          <a:xfrm>
            <a:off x="6128982" y="4134402"/>
            <a:ext cx="551992" cy="551992"/>
          </a:xfrm>
          <a:prstGeom prst="ellipse">
            <a:avLst/>
          </a:prstGeom>
          <a:solidFill>
            <a:srgbClr val="95C1C4"/>
          </a:solidFill>
        </p:spPr>
        <p:txBody>
          <a:bodyPr rot="0" spcFirstLastPara="0" vert="horz" wrap="square" lIns="91440" tIns="45720" rIns="91440" bIns="45720" numCol="1" spcCol="0" rtlCol="0" fromWordArt="0" anchor="t" anchorCtr="0" forceAA="0" compatLnSpc="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spcBef>
                <a:spcPts val="0"/>
              </a:spcBef>
              <a:buNone/>
            </a:pPr>
            <a:r>
              <a:rPr lang="en-US" sz="1200" dirty="0">
                <a:solidFill>
                  <a:schemeClr val="bg1"/>
                </a:solidFill>
                <a:sym typeface="+mn-ea"/>
              </a:rPr>
              <a:t>07</a:t>
            </a:r>
          </a:p>
        </p:txBody>
      </p:sp>
      <p:sp>
        <p:nvSpPr>
          <p:cNvPr id="28" name="Text Placeholder 32"/>
          <p:cNvSpPr txBox="1"/>
          <p:nvPr/>
        </p:nvSpPr>
        <p:spPr>
          <a:xfrm>
            <a:off x="6837094" y="4173484"/>
            <a:ext cx="3779882" cy="40173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若</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研究没有进行</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研究所需的</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两组对照则排除</a:t>
            </a:r>
            <a:endParaRPr lang="en-US" altLang="zh-CN" sz="900" dirty="0">
              <a:solidFill>
                <a:schemeClr val="tx1">
                  <a:lumMod val="65000"/>
                  <a:lumOff val="35000"/>
                </a:schemeClr>
              </a:solidFill>
              <a:latin typeface="Arial" panose="020B0604020202020204" pitchFamily="34" charset="0"/>
              <a:ea typeface="微软雅黑" panose="020B0503020204020204" charset="-122"/>
              <a:cs typeface="Roboto Light" panose="02000000000000000000" pitchFamily="2" charset="0"/>
              <a:sym typeface="Arial" panose="020B0604020202020204" pitchFamily="34" charset="0"/>
            </a:endParaRPr>
          </a:p>
        </p:txBody>
      </p:sp>
      <p:sp>
        <p:nvSpPr>
          <p:cNvPr id="29" name="Oval 53"/>
          <p:cNvSpPr txBox="1">
            <a:spLocks noChangeAspect="1"/>
          </p:cNvSpPr>
          <p:nvPr/>
        </p:nvSpPr>
        <p:spPr>
          <a:xfrm>
            <a:off x="6195657" y="5167837"/>
            <a:ext cx="551992" cy="551992"/>
          </a:xfrm>
          <a:prstGeom prst="ellipse">
            <a:avLst/>
          </a:prstGeom>
          <a:solidFill>
            <a:srgbClr val="A099CB"/>
          </a:solidFill>
        </p:spPr>
        <p:txBody>
          <a:bodyPr rot="0" spcFirstLastPara="0" vert="horz" wrap="square" lIns="91440" tIns="45720" rIns="91440" bIns="45720" numCol="1" spcCol="0" rtlCol="0" fromWordArt="0" anchor="t" anchorCtr="0" forceAA="0" compatLnSpc="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spcBef>
                <a:spcPts val="0"/>
              </a:spcBef>
              <a:buNone/>
            </a:pPr>
            <a:r>
              <a:rPr lang="en-US" sz="1200" dirty="0">
                <a:solidFill>
                  <a:schemeClr val="bg1"/>
                </a:solidFill>
                <a:sym typeface="+mn-ea"/>
              </a:rPr>
              <a:t>08</a:t>
            </a:r>
          </a:p>
        </p:txBody>
      </p:sp>
      <p:sp>
        <p:nvSpPr>
          <p:cNvPr id="30" name="Text Placeholder 32"/>
          <p:cNvSpPr txBox="1"/>
          <p:nvPr/>
        </p:nvSpPr>
        <p:spPr>
          <a:xfrm>
            <a:off x="7018068" y="5324515"/>
            <a:ext cx="3149359" cy="52055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1800" kern="100" dirty="0">
                <a:latin typeface="Times New Roman" panose="02020603050405020304" pitchFamily="18" charset="0"/>
                <a:ea typeface="宋体" panose="02010600030101010101" pitchFamily="2" charset="-122"/>
                <a:cs typeface="Times New Roman" panose="02020603050405020304" pitchFamily="18" charset="0"/>
              </a:rPr>
              <a:t>若</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同一组数据被报告在不中的文献之中，则仅选择其中一个进入元分析</a:t>
            </a:r>
            <a:endParaRPr lang="en-US" altLang="zh-CN" sz="900" dirty="0">
              <a:solidFill>
                <a:schemeClr val="tx1">
                  <a:lumMod val="65000"/>
                  <a:lumOff val="35000"/>
                </a:schemeClr>
              </a:solidFill>
              <a:latin typeface="Arial" panose="020B0604020202020204" pitchFamily="34" charset="0"/>
              <a:ea typeface="微软雅黑" panose="020B0503020204020204" charset="-122"/>
              <a:cs typeface="Roboto Light" panose="02000000000000000000" pitchFamily="2" charset="0"/>
              <a:sym typeface="Arial" panose="020B0604020202020204" pitchFamily="34" charset="0"/>
            </a:endParaRPr>
          </a:p>
        </p:txBody>
      </p:sp>
    </p:spTree>
  </p:cSld>
  <p:clrMapOvr>
    <a:masterClrMapping/>
  </p:clrMapOvr>
  <p:transition spd="slow" advClick="0" advTm="200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8881" y="1320416"/>
            <a:ext cx="10574893" cy="1841884"/>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01990" y="3554804"/>
            <a:ext cx="10245169" cy="1261109"/>
          </a:xfrm>
          <a:prstGeom prst="rect">
            <a:avLst/>
          </a:prstGeom>
          <a:solidFill>
            <a:srgbClr val="95C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743742" y="1533774"/>
            <a:ext cx="10245169" cy="15424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fontAlgn="auto">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编码手册编制：</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细化条目，</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以</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评分参考。</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编码指南中的每一具体条目完全报告，编码为“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0”</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0.5”</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或“？”，“</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表示该条目完全报告，“</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0.5”</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表示未完全报告，“</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0”</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表示完全未报告，“？”表示该条目难以判断需讨论后决策，并在有争议条目中增加最终评分原因的描述。</a:t>
            </a:r>
            <a:endParaRPr lang="en-US" altLang="zh-CN" sz="1000" kern="0" noProof="0" dirty="0">
              <a:ln>
                <a:noFill/>
              </a:ln>
              <a:solidFill>
                <a:schemeClr val="bg1"/>
              </a:solidFill>
              <a:uLnTx/>
              <a:uFillTx/>
              <a:latin typeface="Verdana" panose="020B0604030504040204" charset="0"/>
              <a:ea typeface="方正舒体" panose="02010601030101010101" pitchFamily="2" charset="-122"/>
              <a:sym typeface="+mn-ea"/>
            </a:endParaRPr>
          </a:p>
          <a:p>
            <a:pPr indent="0" algn="ctr" fontAlgn="auto">
              <a:lnSpc>
                <a:spcPct val="150000"/>
              </a:lnSpc>
            </a:pPr>
            <a:endParaRPr lang="zh-CN" altLang="en-US" sz="1000" kern="0" noProof="0" dirty="0">
              <a:ln>
                <a:noFill/>
              </a:ln>
              <a:solidFill>
                <a:schemeClr val="bg1"/>
              </a:solidFill>
              <a:uLnTx/>
              <a:uFillTx/>
              <a:latin typeface="微软雅黑" panose="020B0503020204020204" charset="-122"/>
              <a:ea typeface="微软雅黑" panose="020B0503020204020204" charset="-122"/>
              <a:sym typeface="+mn-ea"/>
            </a:endParaRPr>
          </a:p>
        </p:txBody>
      </p:sp>
      <p:sp>
        <p:nvSpPr>
          <p:cNvPr id="10" name="文本框 9"/>
          <p:cNvSpPr txBox="1"/>
          <p:nvPr/>
        </p:nvSpPr>
        <p:spPr>
          <a:xfrm>
            <a:off x="1593609" y="3746178"/>
            <a:ext cx="8385455" cy="87139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fontAlgn="auto">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数据收集表格</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的建立：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纳入文献内研究的基本特征，如题目、作者、发表时间等，以及需要进行编码与评估的内容</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1000" kern="0" noProof="0" dirty="0">
              <a:ln>
                <a:noFill/>
              </a:ln>
              <a:solidFill>
                <a:schemeClr val="bg1"/>
              </a:solidFill>
              <a:uLnTx/>
              <a:uFillTx/>
              <a:latin typeface="微软雅黑" panose="020B0503020204020204" charset="-122"/>
              <a:ea typeface="微软雅黑" panose="020B0503020204020204" charset="-122"/>
              <a:sym typeface="+mn-ea"/>
            </a:endParaRPr>
          </a:p>
        </p:txBody>
      </p:sp>
      <p:sp>
        <p:nvSpPr>
          <p:cNvPr id="11" name="文本框 10"/>
          <p:cNvSpPr txBox="1"/>
          <p:nvPr/>
        </p:nvSpPr>
        <p:spPr>
          <a:xfrm>
            <a:off x="0" y="165735"/>
            <a:ext cx="5277407" cy="769441"/>
          </a:xfrm>
          <a:prstGeom prst="rect">
            <a:avLst/>
          </a:prstGeom>
          <a:noFill/>
        </p:spPr>
        <p:txBody>
          <a:bodyPr wrap="none" rtlCol="0">
            <a:spAutoFit/>
          </a:bodyPr>
          <a:lstStyle/>
          <a:p>
            <a:pPr algn="r"/>
            <a:r>
              <a:rPr lang="zh-CN" altLang="en-US" sz="4400" b="1" dirty="0">
                <a:solidFill>
                  <a:schemeClr val="accent3">
                    <a:lumMod val="60000"/>
                    <a:lumOff val="40000"/>
                  </a:schemeClr>
                </a:solidFill>
                <a:ea typeface="方正舒体" panose="02010601030101010101" pitchFamily="2" charset="-122"/>
                <a:sym typeface="+mn-ea"/>
              </a:rPr>
              <a:t>数据收集和编码过程</a:t>
            </a:r>
            <a:endParaRPr lang="en-US" altLang="zh-CN" sz="4400" b="1" noProof="0" dirty="0">
              <a:ln>
                <a:noFill/>
              </a:ln>
              <a:solidFill>
                <a:schemeClr val="accent3">
                  <a:lumMod val="60000"/>
                  <a:lumOff val="40000"/>
                </a:schemeClr>
              </a:solidFill>
              <a:uLnTx/>
              <a:uFillTx/>
              <a:latin typeface="微软雅黑" panose="020B0503020204020204" charset="-122"/>
              <a:ea typeface="方正舒体" panose="02010601030101010101" pitchFamily="2" charset="-122"/>
              <a:sym typeface="+mn-ea"/>
            </a:endParaRPr>
          </a:p>
        </p:txBody>
      </p:sp>
      <p:sp>
        <p:nvSpPr>
          <p:cNvPr id="13" name="矩形 12"/>
          <p:cNvSpPr/>
          <p:nvPr/>
        </p:nvSpPr>
        <p:spPr>
          <a:xfrm>
            <a:off x="1457326" y="5208418"/>
            <a:ext cx="10049072" cy="1043496"/>
          </a:xfrm>
          <a:prstGeom prst="rect">
            <a:avLst/>
          </a:prstGeom>
          <a:solidFill>
            <a:srgbClr val="A09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552575" y="5294470"/>
            <a:ext cx="9858573" cy="87139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fontAlgn="auto">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编码过程</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作者二按照编码指南对纳入元分析的文献进行编码，作者一随机从每年发表的元分析中抽取</a:t>
            </a:r>
            <a:r>
              <a:rPr lang="en-US" altLang="zh-CN" sz="1800" kern="100" dirty="0">
                <a:effectLst/>
                <a:latin typeface="Times New Roman" panose="02020603050405020304" pitchFamily="18" charset="0"/>
                <a:ea typeface="宋体" panose="02010600030101010101" pitchFamily="2" charset="-122"/>
              </a:rPr>
              <a:t>1~3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篇文献进行独立编码（共</a:t>
            </a:r>
            <a:r>
              <a:rPr lang="en-US" altLang="zh-CN" sz="1800" kern="100" dirty="0">
                <a:effectLst/>
                <a:latin typeface="Times New Roman" panose="02020603050405020304" pitchFamily="18" charset="0"/>
                <a:ea typeface="宋体" panose="02010600030101010101" pitchFamily="2" charset="-122"/>
              </a:rPr>
              <a:t>15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篇），两者编码完成后计算评价者一致性</a:t>
            </a:r>
            <a:r>
              <a:rPr lang="en-US" altLang="zh-CN" sz="1800" kern="100" dirty="0">
                <a:effectLst/>
                <a:latin typeface="Times New Roman" panose="02020603050405020304" pitchFamily="18" charset="0"/>
                <a:ea typeface="宋体" panose="02010600030101010101" pitchFamily="2" charset="-122"/>
              </a:rPr>
              <a:t>Kappa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值</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1000" kern="0" noProof="0" dirty="0">
              <a:ln>
                <a:noFill/>
              </a:ln>
              <a:solidFill>
                <a:schemeClr val="bg1"/>
              </a:solidFill>
              <a:uLnTx/>
              <a:uFillTx/>
              <a:latin typeface="微软雅黑" panose="020B0503020204020204" charset="-122"/>
              <a:ea typeface="微软雅黑" panose="020B0503020204020204" charset="-122"/>
              <a:sym typeface="+mn-ea"/>
            </a:endParaRPr>
          </a:p>
        </p:txBody>
      </p:sp>
      <p:sp>
        <p:nvSpPr>
          <p:cNvPr id="4" name="箭头: 下 3"/>
          <p:cNvSpPr/>
          <p:nvPr/>
        </p:nvSpPr>
        <p:spPr>
          <a:xfrm>
            <a:off x="3552825" y="2924175"/>
            <a:ext cx="361950" cy="739435"/>
          </a:xfrm>
          <a:prstGeom prst="downArrow">
            <a:avLst/>
          </a:prstGeom>
          <a:solidFill>
            <a:srgbClr val="4649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下 14"/>
          <p:cNvSpPr/>
          <p:nvPr/>
        </p:nvSpPr>
        <p:spPr>
          <a:xfrm>
            <a:off x="7886700" y="4641053"/>
            <a:ext cx="361950" cy="739435"/>
          </a:xfrm>
          <a:prstGeom prst="downArrow">
            <a:avLst/>
          </a:prstGeom>
          <a:solidFill>
            <a:srgbClr val="4649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2000">
    <p:wipe/>
  </p:transition>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F4336B5-89EE-43B8-A9CB-68AB636F35BD"/>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Content List"/>
  <p:tag name="ISPRING_PLAYERS_CUSTOMIZATION" val="UEsDBBQAAgAIALdWhUu27fNMcQQAAAQRAAAdAAAAdW5pdmVyc2FsL2NvbW1vbl9tZXNzYWdlcy5sbmetWM1u20YQvgfIOywIBGiB1kkKJAgCW8aKXEuEKVIhV5bdoiDW5FpaeMl1+KPEPeVVeukb9NRD36WXom/R2SVlW/kBSduAJGiXmm9mZ+abmdX+4cdMog0vSqHyA+vl3gsL8TxRqchXB9aCHv34xkJlxfKUSZXzAytXFjocPX2yL1m+qtmKw/enTxDaz3hZwrIc6dXtGon0wJqPYzuYzbF/FnvBJIjH7sQa2Sq7Yvk18tRKfffT6zcfX756/f3+81auD0w0w563C4QM0qsXPYB8GgZeDGjEi31ySq2R/hwmFyyo5/rEGrVfhknPQ3JijfRnp9wiDIlP48hzHRK7UewH1PjCI5Q41uhM1WjNNhxVCm0E/4CqNYc4VqLgqJQiNQ8SBRt5zbuUOcEMu34ckoiGrk3dwLdGkSqK6x8MLKurtSpAXYlSUbJzyVOjEzLGPL8qeAmqWQUZheBVrQX8UmVM5HudqkO8dP1JTIPAi2LiO9sda0TyFDkF02oGooQ4IiEAFKzkxT1kY5NlRhxhKYchTN3J1IM31SZMxWot4V0NtWNOIAZznndJQY6QELIripZB6GingSrE0BUryw+qSHfy426guoBd3w4gBW16B5xqjC0wxFhA3SgKnlRdYDMSRXhC4nFwCokMvAuGSATHQLfjIRJnJAKKkKhLxscn7gTrhNcU2+b/ll8J0+ksrxFLEpDT7tsIVZewo10KLDBMK/eGqYnIuwWEzcXeN2jcoIJ3zWolNhzsKFJedCqCymITR2fRu4X7c3yEXY84MaSVEyxjakqe1pixa5SrCrF0w/KEo3OesBpy/RqepSI1z3Scjf73tfgNsaqtKs/aguQ75PTZUHt2athXzKpLsKmqeHZVdanWDmvNv48VOqe/aUKfo99Pf2QTH4du8DiRKUVWy6bqPjg+N5YNjVGnEQ/0VP9oPbYlUVNbxy4UrLFQ/SUIdFPdP6AByv5Srn8EiuZNiYYa7uYXA3T6QQvgK3RfjBNw1Y4JJ+DCAfJLMo5cCrPRkp+XouocOwwbmwB9PbQJzHmSV/yWjOf8QsGEIznbNNMHdCET6c6A3hludloFdakHJvsAuGqSByClyMD+tAfmYka2HmgK/M5JlqqWqSGvFJemyINv64x/OTZdFCozu5KV2+RtmszhQ6xoDhc2SucD2v8N/3rH5w797h+liODQnsY29m2iB33NVdlTCCigXeHRKPbwWIsDFzJWJWtopheqztOeQM2s7pAjDGDtmSPOimT9z6c/emJ8Zkmzi9rdt4NAgNi6CpIbsF98VfHy1y4Qise7cmbRR6q922zl/v37r/9+/7NT0IUkfJQrBGs6S6Yy2Nrr1gs53sYMU4rt6QxoEJmsV3UBk9sQhBkOj6GUmSHcGs1YcQl1kColB6EYT+v8q4Zpv71d1pUUOR8i+7BOog9M3XmMHcdctYF7UiSXTctM4UKRtHduCXfuvmD2FPtQZj/D46moBgKazrQtQsDzZn3L8s2XjepmVZr/K/af3/n74n9QSwMEFAACAAgAt1aFS03wALexAwAAOQ8AACcAAAB1bml2ZXJzYWwvZmxhc2hfcHVibGlzaGluZ19zZXR0aW5ncy54bWzlV19vGjkQf+dTWHvqY9kkTZo0WoiqBFRUAlzY3rVPkVkPrBuvvV3bUPp0n+Y+2H2SG6+BwEHbpT2qShWKwOOZ3/yfiaOrj5kgUyg0V7IRHNePAgIyUYzLSSN4E7efXgREGyoZFUpCI5AqIFfNWpTbkeA6HYIxyKoJwkh9mZtGkBqTX4bhbDarc50X7lYJaxBf1xOVhXkBGqSBIswFneOXmeeggwVCBQD8y5RciDVrNUIij3SrmBVAOEPLJXdOUdEWVKdB6NlGNHmYFMpKdq2EKkgxGTWC39on7rPk8VA3PAPpYqKbSHRkc0kZ484KKob8E5AU+CRFc89PAzLjzKSN4OTUoSB3uI1SYnvXqUO5VhgDaRbwGRjKqKH+6PUZ+Gj0kuBJbC5pxpMYb4jzvxHcxPfDbuemdd/rx63h/av4tutt2EMobr2N9xCKO3G3VYn/1btB667b6b2+j/v9btwZPEphiDY8jMLNEEQYKmWLBFYRiExqs5GkXGDR/ScuGgyWraDFBGLV5piVMRUaAvI+h8nvlgpu5ljdR1jdDwD5S51DYu5cHhqBKSwEj3AeEA3D5KxyfPZilePziw3XQ6/90a2dVkbUGJqkWA1IK02LwnXSkm2s5IZr7kxGSrCVQ5CNgPVoBms1Pnzgso2cxwEZYxIEuvqy4FQEhBt0PVkJazvShpuyl9rrnASxsOmB3A63QpGktNAbEV9F3VVy0vxTWcHIXFki+AMQowjmzmb4KwWyXvJkXKispGJTGqIFR41TDjNgVz6QHvBzit6hisyiJE6AXIDxGj5Y/omMYKwKxAU6xXmBdK49fn0v4Jxq/QhKlzY+8YXf6d203j5xDlI2pTLZExwTDlluDoJP50Qqs5TDcCTUaiiTwjgr76r4Vv/2NGieWeHT/H8nYw36gCk5jJZ9EvNVCyqrTem0bETXXCU0tiDHlHhMvEhwXHBpoSpgQiVRUswJTXAka9fWU66sRopvYA+tv91CL0+4LE8THG2osWBQVII8Oj55dnr2/PzixWU9/Oevv59+UWixrAaCOnV+W11/dr19ReoLS25Ltq2KzNUc29K6exMvFsz2CI5Ctxp2b4pyof2Mi6L/JsY4tarkc3DX+qMKXw8DVqnkWsNKcP0qXP3XVbju/BIcrC3ASibg0Jz4IYBjU/CMY7kcrAV+SEF+178uvpoPU5A/b8i+p4d/lYj50+r9sPFgiMKdby13k3HJM4yj2zerB1rz7PQInyA7r2o1RNt87jZr/wJQSwMEFAACAAgAt1aFSzgBcUK0AgAAVAoAACEAAAB1bml2ZXJzYWwvZmxhc2hfc2tpbl9zZXR0aW5ncy54bWyVVm1v2jAQ/r5fgdh30nUvbJKL1FImVWJrtVZ8d5IjsXDsyHbo+PfzK3EggQyrEn7ueXzn891RJHeELT5MJijjlItXUIqwQhokYBOS303TRinOZhlnCpiaMS4qTKeLjz/tByWWeU3F9yDGarY4g9bN3H7GSLyPr3OzhgQZr2rMDmte8FmKs10heMPyq6GVhxoEJWynmTc/5svVoANKpHpSUHViWn03a5ykFiAlmJC+rcy6qqI4BRo83djPSE3r6vLtT2R7IomysvtPZg3JalzASZJvzRrmM316VzA367JAwV+lqZ9vzRqkUnwA0T388YtZgwpeN/X/1EgteGES2tVcfsSjhnKc6/YzUd2YdVVgLmQcXX0Fnx5718eI5L/GfY9MuwpOX0xeTwaCefSUwkKJBlASds4mS/7+3CjdH8EeIy3nRcf8ghsZs1qs5f2Bd8LyiOSBlrHhtKlg6cKNiF285S+XD3ZSLLaYSs89YlGAAvYejCJswZb5W2f1jBmBLfOVkhyeGT2c0U8tThNe+AH7t7ycfG0FhvU25CvsgtV4Wpu+lZFrDwROxXNYSBPOG6nAvBpKLOZCSs5iQgzvSYEV4eyX4aUHexmJkhODL7T+skKKKAp91WZj1DM6fi+77xajt3ar0f0mtJdz+4nSI/xuipXCWVnp3yQ5nXid7hGdmGnSrzBDUtNBPLEtjzTW95CowmIH4o1zOtYN4wrk2OO5a60hOkqiHKCkP8vIH9KXftZUKYiVfjUCoWy6mOOVpCip/lMbAu+QdwUDRqdUpT6OYXKsygjwJQBYZOWxANzOmaqGKkJhD6H1I8DeeOhqSOoiHaq3e7WGrYorziOjStJPirZUYl7X0CPY6Lj6Fc4youwVTqW9WqfzwxCOju7M5TDOTPXFJAf4auocre3nSdSg+W/yH1BLAwQUAAIACAC3VoVLOD/HHIQDAABKDgAAJgAAAHVuaXZlcnNhbC9odG1sX3B1Ymxpc2hpbmdfc2V0dGluZ3MueG1s3Vdfb9MwEH/vp7CCeKTZxmBjSjuhLdUqylrW8O9pcuNrY+bYIbZbyhOfhg/GJ+Ect91Kx0gRQwhVU5fz3e/ufnfnS6PjT7kgUyg1V7IV7DZ3AgIyVYzLSSt4nXQeHQZEGyoZFUpCK5AqIMftRlTYkeA6G4IxqKoJwkh9VJhWkBlTHIXhbDZrcl2U7lQJaxBfN1OVh0UJGqSBMiwEneOXmReggwVCDQD8y5VcmLUbDUIij/RSMSuAcIaRS+6SouLM5CIIvdaIpleTUlnJTpRQJSkno1bwoLPnPksdj3TKc5COEt1GoRObI8oYd0FQMeSfgWTAJxlGe7AfkBlnJmsFe/sOBbXDTZQK22dOHcqJQgqkWcDnYCijhvpH78/AJ6OXAi9ic0lzniZ4Qlz6reA0uRz2uqfx5Xk/iYeXZ8nLno9hC6MkfpdsYZR0k15cS//s/SC+6HXPX1wm/X4v6Q6urZCitQyjcJ2CCKlStkxhxUBkMpuPJOUCe+4HXjQY7FpBywkkqsOxKmMqNATkQwGTV5YKbubY3DvY3FcAxXNdQGouXB1agSktBNdwHhADw+Ksavzk2arGB4drqYfe+3Vat0YZUWNommE3oKwKLQpvipZqYyXXUnPPZKQEWyU0RpYF5vK85FQEhBvMLV2dGseA6XCB/Dvb3eZYmo3k0oyWeo3DFY+uN9P2W2UFI3NlieBXQIwiWA2b438ZkJtNTMalyiupoNoQLTgDMuUwA3bsqfGAP3P0Hl3kFi1xpAsBxnv4aPlnMoKxKhEX6BQvAJRz7fGbWwEXVOtrULqM8aFv5e75afzuoUuQsimV6ZbgWELIC3Mv+HROpDJLO6QjpVZDVRTGWXVWJ7fm75dB89wKX+Y/XYwb0PdYkvvxsk1hfhlBbbcZnVaD6IargsYR5FgSj4kHKY47lxbqAqZUEiXFnNAUL1ntxnrKldUo8QPsofXvR+jtCZfV0wT3MXosGZS1IHd29x7vP3l6cPjsqBl++/L10Z1Gi/UzENS58/vn5KcL6xdWd6ytDduOKnPXc2zD6+27dbEyNq/gKHQX9u13f7Wi/s7V33+dYOZxnQoNLuI3dfTOkYJaTRQPa8H162j1X9TRuvBrbXBjpdUKAa/BiR9rvAgFzzk2wL019V9psbtfL3wD/qEW+3dJuHPO/lsO/NPqPXztxTsKb/3N0kD5+u+/duM7UEsDBBQAAgAIALdWhUvQmuqLlwEAAB4GAAAfAAAAdW5pdmVyc2FsL2h0bWxfc2tpbl9zZXR0aW5ncy5qc42UTU8CMRCG7/yKTb0agviBejOCiQkHE7kZD2UZlg3dtmnLChL+uzsFYdudFTuX7Ztn3+lMM912kmqxlCWPydZ/+/1buPcaoObMCi5DXbToBerMinwGk7wAkUtgEVL+/nqUdyeCMmbSm04372hra35MEbQmNENoltBKQvsitDVqcy5sXfwOCjsUtS+o1uXpyjklu6mSDqTrSmUK7hl28eJXvb4IViWYM+icpxCYDvxqI0+OtwOMOpeqQnO5GatMdac8XWZGreSsLf9io8FU973cA72HwfMosBO5da8Oijjx6B6jndQGrIVD3rsRBgkLPgVR8+359QcaGDcLiugyt7n7pZ+uMOq05hk0u9THCDFZeTW4AUaTc7B2e+K6jxEQgm/ANKyGNxgBqPRK/+MCtVEZdqSBNnt+RIXis1xmh9Q9DJLDw6JtW/dOhfrjD1kwQioaoQUxkUXbu0FNfTy5jpxcG6UdU78KSpSUqChRU2J5FIPzuPglwf1HwrhzPF0U1QNRvY1VJ7hZgpkoJaoCPs8dNc7V2f0AUEsDBBQAAgAIALdWhUs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LdWhUvZnKM3dAAAAHQAAAAcAAAAdW5pdmVyc2FsL2xvY2FsX3NldHRpbmdzLnhtbLOxr8jNUShLLSrOzM+zVTLUM1BSSM1Lzk/JzEu3VQoNcdO1UFIoLknMS0nMyc9LtVXKy1dSsLfjssnJT07MCU4tKQEqLFYoyEmsTC0KSc0FMkpS/RJzgSpfzJj4or/9acfsZy39zyatfTZl39OZK5T07bgA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LdWhUtfiFvqaggAAJEgAAApAAAAdW5pdmVyc2FsL3NraW5fY3VzdG9taXphdGlvbl9zZXR0aW5ncy54bWy1Wktv48gRvudXNBQskACB9aBeDjQK+GjZxMiUVqTtmQSBQIltiTDJVsiWZrzQIYcFNrdFghwS5JRLkEuOOQVI/kuAnWz+RaqbpEXKkkzaE3FsDKvrq6quVz/kXnTvBuo6YtR3v7KZSwOTMOYGi6j/A4R6c+rRcBySiLCouqPcuoFDP+jBHeU0oEbMDhw7dFQ+GvVraCA+qNuRu1oX3ppKs4E6TdzAXaThlgpj55J2LqkwpjXqaq+6JyKWG5I5Cdhhqb1qbvQpQA8iEjI9cMjHvpTnzg7lZ3AR2o4LfFG/3eTPNtW61Zr8Qc16q9PC24YsSVIbqS2trtW2nc55R64jXGu2atJW6TakhoTqrVb9vL2tdxotCd4G522Q0sTnbdTsNJsNbdvADUAjWVa0hrrtSOf1ugzacPdc3Q4GSqdWQ/V6XWpq21ZbGig1BNwSyJClLnegpEmK1N7KilzvSmigDpRBc4s13FZbqNvA7Vpt21QUqVbbOXc3u6y7dtTC00nd+YzAgyE4OMpzq3oguXrzdRgCs0X8lWczggLbJ28q3//ht99/+813v/nTp6+//fS7v336/T+/++NfK0mKinROAalleWpMBDIX1z8orVcVYymjsC1bHFk6cp03ldmaMRqczWnAwOCzgIa+7VX6P4zzJ5ldESTdkLAM7s6ek526jvgUhSW6IKfhOQWaU39lBw9DuqBnM3t+vwjpOnAKmbl8WJHQc4N74K6dd1R8UpHnRkxnxM/Zh7v8KQ5bQc+KCDevjflTCOnZM+KlGmviUwK3U/m8R/agGzdymYDKdf6cgq7sBdkLQIM/pzEBaMmDOvx5HsTIRwbsEm8Bp3V49gMJ80rilnkSRVfrVdl8WoV0wZ2dxz0f6EecR6EDBQtuYY0/hUB8glxhoSglbhPz1/YYk9f9XtLzQQsEN9tcEpIQOVam6uhqLBvvp8PRxWiq6BeVvhpXJeJl+aNGu/ux3mr/uFdNcAUlmVfycJiXhYSwVq2YLMOajIZTEIiHUwO/syp9/rs0dHRtDXUDV/rJf0oLGE/wTaXPfxeBXk8m2LCm5lDX8FQ3p8bIEn4ZYgtrlf57ukZLe0MQo2jjkg+ILQmC9uyGBEWe64gB3rLdYE0K6NNGV7JuTCfYtCa6aukjo9I3aRg+/ERIttdsCcmztCPkuJE984gj1EKKiHHeXkC72KMh+MeWLnBS33aDsyLaJ/KtblxMrdFoaE6xoaWUSh8HDtJCm2sqL2gim3gCMkIb1vKXwaci+4QEJHteaSGX+sXlEH4sbsilu1h68MNeYM0YQ0jGJCgAhMTBE8g607wdTTTuQ1CIbLSyo+gDDZ1c0mRDV0C2bqgjSE3Vysi3uJhUNgTeDeaQOmTOCsi7wqYpX+CpMnoHOQ61OSoJGr2FknxbEvQem1BD2CwAM+Qb/ULmFcHLMC2QtAbnNs937wHZ8znguDc3Ll1HQOEehjIR1RidldZk4i+vIZC6PDxS7bFgcLZ4W7gbAqaEDixzBXRBG1KxxrPry2v959OBrA+xNoV000a3U0t0Sa7Utx9QQBmynY0dzAmakbm9hkp4gDHHdcQYj7ww4Vdr9ytks6T/fJG0LkPD7754gUm5hnfAMtgxgzLYpqzYc9q525IZvNAQnutHrSjigBebYKrYkCf66POEKHL9tRd36c8RqEfjygbrWTte76/iYfs/GGPGLVjRoaMpLi0FwrAS8yUHFk+vFFA3BqBuHPdzaPj8lFpKgDFKZBgUvULMDXguZ8gNeLSciFusmLoFm61bMuOnjwJgUatx1A7Hm58RPQKH9MdSnZE7Cvslj9ibeCMDa5cIf5EoZ7ZKuaXF0q0hGG6AzEWcVCDVc31+hiom9voKp66IV4PcfG7p2nNEdXvuvVgRwM9rnzzdh92F1BdUz47SvI4XpZ+90pB4ipNY77jcBuKxQAvHKlOfr4qYieWJejlVZUPF/ETB69krjoPq4D4ZWuZ0KCtcApSJb7P5ElbhO37OKy4rPhFoeCCDvGTyJrHD+fLfv/5LcTF79sRUlFB/WlYOFD/vmvhR3i8Mykj0ywJyLFnJQ8VLQWByoEqh//nXP/77578XweqQn5/lxGLHq5JPfX7DVUg1VEASRdmyZPXyCorEFDVB1yFsBUsKuZInb6Hvia1+pX9lh/fQNy1KvbKChON5arLSNuxOuGvmuQEpCX/1QsQnb+njqaxp4ugPJeq58/t49XXg/JLc8iGPLsrIUy9lA5rznkjiuKy8TLG2pU0LOkL8vusHm4NL3SNhd5/i2dDCWe56JmAh9cb8YuvpTS4w8Hs4SOM+C/mJPn3LckRL+iGJXcKVpexzjsGEMd8qZnh3tH3uCS8dJ8OaEPb5bqgHi4IaTybDnqfvo1RVEde+/TvbixLEI+2J4XDGSoYylu+I+/wG+cie8GeI+/wmX1BGcKh7AtofySLTqzjFDrP0IoEDHhKIFpXwpG95Hm7BkF/JRhmTEkKe06cO6Yt10XJ9ktQyp2UNrh6xuBc8bl2uOGb2IKYd8a8ccgO73K2eTt4ec5lHjme2mAfUXzb64v1Q+ic8h/I//upg3xkxFbGHFXlTgUOIPV/yNh9VUCLjTYW7M/5+5hhulTYz3ssySGHNaagvmrno5aVUBryFl1NF41I/DepVn/ipVz0VoV4i9ngAg7U/IyGGHHBJmpx5WpZ7md6C3YjNaB52ZDCLZ0sQHcDpKMVkCLm0Ehuqx6SK37IMsK1krkc2JG1UGULGN6en34ugOE7ntsyG5I5lszuhlC6CpNPtUjHLnR84ChOnsYO4eKRk0TF7FonpH+hW6dKTUXZgNUrbNM/3LGtMyGXuAWXAeywAvWp2lYUu9eRb1n0aQEHe0b86+B9QSwMEFAACAAgAuFaFS0JgxprAEQAAMCcAABcAAAB1bml2ZXJzYWwvdW5pdmVyc2FsLnBuZ+1ae1hS2d6mbKrTlOY0nbK8VFpNV9My71hZmZXXdMwrNWiWCugYmhrQ5ByzUkmtcQwvY5Z3QTOlQCG7QD5eyJGLiUhFSbIFU0QCRM7GmjNn5vue5/v/e/yDvfda72Kv9bu/az37qq+3x7Ila5ZAIJBlnkcO+kMgCzwhEAPU4oVgz3ryzx/A27xEf48DEGKP6QjYWBC932s/BNKI/3r69Fdg+x/xR4ITIRDDp/rfPCaqKhIC2fTc8+D+gAsRUoHX9bigV8w38sJpCBZSedkgYUPh1Q9Hvvrq0EYrQ6slB3wXS767k/nWKvPUwq1+yzesX37w+KbeS6dsrzNWqVXC+s7o4lvUGqC5L1wcEt+LiRkLpyqJNcQB+gBH3M7ZM4TVSGt5MJxWwgmCtU1NdFobgAsKy+p1qcEFLCpk6jZ0lOqmxUmnwd5LxwJdI7OAIxPDBFTL7vn6cRTJBl7uu+LkoXPRYBNyISDAIsW3tH1kkx512VqDd/mkHcMJvRf8Ab70mh3HzrTS39fn6a8/H9GPXr7hH+B13xwwB8wBc8AcMAfMAXPAHDAHzAFzwBwwB8wBc8AcMAfMAf//gGfpdK0UFaR/xDvl6s8L1x38Rn/ouNxT33fAah54Xfx/AIbXrFBtCi4nkeWarJjs84G5jj9bEVSq6orud5c2DSQ3G8XCkjSfTGVPpVMR0rUQyOsfu5kHBAkvMH5uOFUvHvuAN+7fHdqZ9Z4K0KwlYjfx+Nuh3HfZ9kMP1U9W0V7ONIySpqKkfUhY6e+YVgEyVgjOWgA08yKoL+yVwIXqlnr+cHB34lXmRzRBdl+rGXDOc9GMNkmNXryJKU3SqG/KAGkSESN/ajHzMcQeoXjEwsj0J68Y3nu6mkMi0sazUWGanmSanDhSxDpm3TZJx+j6Smcmy87Jpf7y7r4zaEK2amaigO6yBxFGA6SUEeiP19CDe4T5PtBHaGe8HR348dqqVVdKdgyLIRBDPxSl5K2jhqieItMFSGXd8MgvbQvQ/BJ1tqLNsmPjP6uUIV+kaRP0NKIkp+SYsTSh4qdoe4yiH45vA+4v2Y5OMbtRYHTxtQEPxlM54AeUKz1iSnET+aXTsO+ql9sgr0+UGWHOwl/XvJfE7giVZ59D06s++vYxlPL7xTL96uIIpJZmIl3WaYeJkAX0YBaGhCt3+sRgDSGvlysWPjvh48qBjkXkIfnRAtuCu0jRCdqrB8lWI9jvcnhS4ISEmwI7z0+scqqqS+eoQxYVC1yanB7LDE8BXT+pHj8gxhYAogvNQvFr32i/gNXVY7wbvvvrkLVq2hPuw+7DkSZyjvZ0UXBA72koINKO4XBrQzK8lLnuPD/+LppwLwwhf+hWui1vkGFyllr0RWnRMUksckEFfyqY3HWvmk/hT7lnWiUfJJN8qkPFmF4Eq4zB/CYpew36hqvFB+Tb43n8E+SOVH7g8SpSbGvNGDPYfKXt4btV/buGt4hmfOf94Lrt7kybtEVw3sLxvJkCI/BB3UY9y1PdP+EsDl7hXl8equxizYOM1s58f0gZlnaVIi1Fd4bdTl2GrqH7bMgbNBbQoPeQxcpDZFfmmkV1ggfBbSfc6PnCagN5Qst8MU+QZJlX1/4bDebubiI3EjlRVahrywkySyYRzlMh1aqcXldzVlmosi502JSCZlGiespC7SENVPWH5xt1ZnmBZKMzoOKroEl9CB3tYJ7zHT6vkl0vp31oEZ8UXWom7A018o9Gnwrr+yqPzxEkjUVZjRDpmVZUgOsK/OJ4BSloQhZ6iTRCHdZZt5OCNoBQqe/cAgZGptrBGf05uMRBaTrmrwpsZMyLtUdU4X3jblfO99TuyJSh/OIjFLmFjse7cfl3d1pYVG+RC60KOdMi0dao6bYblLgwXoMUlRdHxZtSc8LFaSTLjmS6RlBbAMOqJHjctKj99G//JSIl4fi6LQLKvEuC1o9PvpbKgY3A1FMQzWv79Pa6FNvPSfvGk6bqRkVoR6PdqFOgM79T70ssiSggWdsybe1QJp3JMak73GilpOjVfYAmAaP4AdfnIqc7y3+88mFKsQUNuDxzSipOykKm5TQfs6rWPK/QhTQbtjItuky56UE95VOJzy8n8NkImwNHDmVSwrf+kH3D7o4nxszmdEQFMTrHaOWm4Siurw0VjN8XThLsIxZrIuJQHgkjjQ3CqcGI15zVsRwmk0+TZaATeu3VbrejdB6bbTjJnsrnQcJqEnU+55MDydZ649XJDJjT+J/IazwpqzjwgAWg11clbxRHAf+Kzr5Niltr1/aLhZDF2501otA+pJGFWE3ZIo4La3oMmZViyPkcZZnoUSfpasGUaa2hA7NdvAnwMMsYtyFwvHjMETaNiG+6aXyI8WDJCnhIcZvNTtJvNshyY1/GRTnC/vLh8AgY+atMioDa2VkGVAGmb6IKSqNCqxy/V17Yrkib6LYXTo9ZaiVqjVr7kCG99tqufqdw6vI9vcHO5Iew1NS0lpGJ3+vTuDuaclLNq8UU5FA4GlgIQSZ14ZShTEKtymtynKH2JSVKHH7EDJWKCzlAWYIZEFvhzwvs22tGR/ZJr+sVJYmuRhRZr3WDIzy0mor8xTE6jhLoWIxuQ6e0IQkFwWb3rTPgM9CO+sN540/Qrb8Ss4kku+F9fuXDhQX1xQFwgZ9oQu0Eg3KbzzF7rO/ElthgNXxhi/y8DgxBWKk/uce9Ds47x/zQssiBLhs/yRh7sgYYGwrGLI02V2iav14soEQD0wT22ETqThN4yd4ZV1rSrEMyqhBr4ctkGgl3GSQuCHf9TlqEgFNhc6D9YtfDnNTuxD4FG6i8DY2orSOtZHQssNw3Ws63AAOLkGVj4UNivpPHPkGzJ1MFQXAsIqD9LqPfgs9o4RVSHSbH8gdDrIKTGaOr6J+eKx74sWPq5PX2L1JVFAPmspYeujdpjOc8nVqe3FkU8jkC13MbgQfw83yDIpjygulpKsP0ljOBodZQQpVxJcnNiDp5N8wZFERga8dI5LWiJP/qKSu7q88Zr7aRWn+HVsrKGReXhiRE0uJMd/eQ4FvPZjXFegxW2cBYMa2NtqX3/Dq5VTwjeStVMtUBBt0mOHsqu5MLnwjPwTNtmwWKgbMH79gtzNZSEUKzO7K1AuirYe6Gjn5H4Lro/tCbmDrn6Lb93E4eYGbf76RzaqNZABbJ/QniMNTk+Bi6zg1YT8FgjgqcjBpzwivNyvnmr6cpTJGD892SXeRDl4wZzKrNz9SugjZn0KNaetz4exmTstjKWWdbkFc2ZFON2HEFO1oxK9CWGXvCGiBB4EAtp8HwwVfGM3QOsrpG6af4onCbRbnGkVzeyj/EkK/mu+S0MVuIzE5CltZhGKY8baJRfsvkNlFQ5zWRa3OthCzAgheUzE4pSSlUO9UuYvwq9v2cva+cZBL7cnoRRvFYgSghi4Ad67Zwq26UFufO5s/T/NV9VFLx7LN32yfHPTduIgWQx2cE8hFaDBu45bR3uyWWvdbCDmO6mzsudECGiU14fdmqC+gijG2EdVZmPLHJlxqF9C9vaca2DNBSy2NNt+Hho7eHsikXaUTjjJiu6IquYS3fy+0w2aflUfMRW8nJ5NQph0MpN5vWAD3BqBuKCZV3EOOLxzCX2RLhg8aM4ubQYfZftV2CmPl4xS0MA4QKKdh1LMn929wdBq2hoCfBtcXUmhERHp3d2x006/UZCPjxsS8RkBRIT6d0OuuTcjdF3IdBrBHhc3LgDGOHGLYNvDjK2Y2F7wT6E/aWbrR9exRTHxV7ntnxh+rtJGJzfjjfMYKXDQoVAR/quU8r3Ivrqqhg9WU0lnj14Xul+QjkjrystXTGtGGotCHBY+37uKwU2jjx3cP9GQnu9db9sWLuSTGskqcULTTh2cy4HiZ3VaNBUkZBm/9gRvV2Pkx2LV6yDu2mebYZmqC4Rbr4XgLAdGp3c9z0eC0eMwrnyTM3xjfJxh0Y6nfkjgvGvuWEiP8ppx8LpnhyypUaqVW+rF8L6R+9urnkbOkJpR8cmh/pmhOGN2EmfFDfrmJ4LVKLuq6lYnZ5b1ptM7xcAC1Edw6CoZ2TsJ1mDh9LveiCC6MyppUnMxpxqIFkTY3mi+38h1d1No9HfXtP1WMni29ewbxoFzOkUg+nMIvRqzvZZpgwDxPABKxbCkMYw6yM8TBu+26YsGHkuYz4N1tyQPl4tT4YyQne+rvY9riJrt2sMNYJOddWgJ6nA4kDoAzP9qo8SmSYpCia/5S2GDUzMKKv/486LmCrba7kqQdcK2/NuizLTXdRU0TBr1E4VRK+p8AZ407RWiGiJZy1qzT3PgDUeFEwtuAfPbMbzeSF6+ymrlqJTljajZle4YrEiYfyZmOJEJptda+mtzU99vzGc8/wNhJDh1LGHrY3ycyxlBawNYP9vtbYkzGppiF/U2NpORTLrChGFIHYVGc/QfubiIHFWyZesbAtyyyLb5N/GSF+/QkPWrDkQ0xdQmogvtmGIpS76wvr8WjM0K+V2Tj8lzAM79LUlegkQlFKA4GuzxWCPh83AZQkqzlsxkP3HV3lOexzLCvet7xEzBM9V1CYJlZ2DBtJGUVrMyudKroExqvPjRxilOXgY3Vs2neik9g4pXrhgOMGT8FmijYhPxRvNfm31b4CSf95rc1tx8ujby0tVC84em5TK9TKkgd3u31qNyK6ff/8jOIZ2zViCrRO53QPs8LXH99oPF8CfHKI+pzk8lMvmwHSChSl9TxQgu4cjTHcKP8wLNVXHiU3FIXAtCXkOzkI/7mNYs89ZjbJey+y88PQO1rDDqUnpCTbPoZ+EUEbBsxU+YSy34sW/ETw3lCF8ReSUL9kA9U8ME834vDLDrsLVkmgvVI84U9690dx2V3r9iIElx5puO6e+U369HtrEliJJ61xqs4g2PTbVfz0eBlt59KPDbLx+6A9Tko8437OXKPw3ufKyBh/1GcjGeeGs17OMoJuhxUNhO/LqV+kKZ/qdqKo9DzTPu39raABMfcYb7b430sbf76Kj2n8OvddzmeO1mpNkRZipkUWdKzyguG6wG28dAklrqTSm64GU9g0UfXQgvLd46cUZicULCC+YxeyWG+Qa1b6M0Z+5c9OVjTrGV1EbsOew/YoMhJyyp7lqgzTTKd2ULS7QB1FsqCaOKpF0sa/0PQmpnnaaNknP0q65H6Pst0I21CMp5Kuz3epS2sdLU9z6ZFkZV/Dy5moGDYdCOgI9zGT/heXDo9bYmVHUVH1TDpNUl05IO4/xpGm6yWs0XUPv8S/Wrqhw6z3P3uj3Ss8zb3Cv319WiCKshCIxv9D8r/QYf1rRNn2OWqNldLrM9mXgFvWWGU79C9sP5qLGayAaujmAbwouQsUmUhH+126gsYXYAYZ16+HeJBlhaUGkP4grdc12aOpb9B8N1ABB61bPx6gajXfeMoyPxMkzR1+SbA2iCawQGpVLNwM3UCixhZH4B42z2x7rXpM0JT/oQgo65XrJp9zBawstSPkkvsgI1EZ/hKhAVf9e9GEHRvcee8d8kxjDzKcrygVSfwo4bSaR6dB14VZvvCCqnvxEfrNaqzR40d8rJwgbN22+GODD0iepaAaxNDAZiKV21ufNrulC4zGJ7OoBXdmFnqQBU23K0On/NmIQYSybCrHCn80m+pFHu95A+6BkwT2+s+dSPqMvzfjfMxQSAV152sdR+zEGn97h5hY+mWpRRqvHOXATuaxgotLcTn2heBrCrCbqQiyAnxNq2DqlT2JPqNWCDepfi+gsQ/nvimMLnlUUjlcH0UB5kMgOz3ajBOuMhuo5tbhEpuLiD7HocgB57ybiW35U1WPpMmGY33SpBe06g9+uNK70DO+MN6+CQ4Jq1DDF9t5rZsHueTBvGf2VJbWOlmF0kENr1nFF7jqpuVBPlDVOwVumUttZ0wIeSkEAvlfjl6MZmaUdPIKfY/5So6HORgdurOb//xeS0nXCf78Xiv+1ps4/WnLa7/A8LsMtFX1OGjRpmJjfZd/oJGJCJd7l0GfUZBqk4dSKsMXz/YH6KoMJ3QiiUQHMbyFPbrhgXe7fjrPQ94HiQdOXf43UEsDBBQAAgAIALhWhUsrC8BtSgAAAGsAAAAbAAAAdW5pdmVyc2FsL3VuaXZlcnNhbC5wbmcueG1ss7GvyM1RKEstKs7Mz7NVMtQzULK34+WyKShKLctMLVeoAIoZ6RlAgJJCJSq3PDOlJAMoZGBujBDMSM1MzyixVbIwMIUL6gPNBABQSwECAAAUAAIACAC3VoVLtu3zTHEEAAAEEQAAHQAAAAAAAAABAAAAAAAAAAAAdW5pdmVyc2FsL2NvbW1vbl9tZXNzYWdlcy5sbmdQSwECAAAUAAIACAC3VoVLTfAAt7EDAAA5DwAAJwAAAAAAAAABAAAAAACsBAAAdW5pdmVyc2FsL2ZsYXNoX3B1Ymxpc2hpbmdfc2V0dGluZ3MueG1sUEsBAgAAFAACAAgAt1aFSzgBcUK0AgAAVAoAACEAAAAAAAAAAQAAAAAAoggAAHVuaXZlcnNhbC9mbGFzaF9za2luX3NldHRpbmdzLnhtbFBLAQIAABQAAgAIALdWhUs4P8cchAMAAEoOAAAmAAAAAAAAAAEAAAAAAJULAAB1bml2ZXJzYWwvaHRtbF9wdWJsaXNoaW5nX3NldHRpbmdzLnhtbFBLAQIAABQAAgAIALdWhUvQmuqLlwEAAB4GAAAfAAAAAAAAAAEAAAAAAF0PAAB1bml2ZXJzYWwvaHRtbF9za2luX3NldHRpbmdzLmpzUEsBAgAAFAACAAgAt1aFSz08L9HBAAAA5QEAABoAAAAAAAAAAQAAAAAAMREAAHVuaXZlcnNhbC9pMThuX3ByZXNldHMueG1sUEsBAgAAFAACAAgAt1aFS9mcozd0AAAAdAAAABwAAAAAAAAAAQAAAAAAKhIAAHVuaXZlcnNhbC9sb2NhbF9zZXR0aW5ncy54bWxQSwECAAAUAAIACABElFdHI7RO+/sCAACwCAAAFAAAAAAAAAABAAAAAADYEgAAdW5pdmVyc2FsL3BsYXllci54bWxQSwECAAAUAAIACAC3VoVLX4hb6moIAACRIAAAKQAAAAAAAAABAAAAAAAFFgAAdW5pdmVyc2FsL3NraW5fY3VzdG9taXphdGlvbl9zZXR0aW5ncy54bWxQSwECAAAUAAIACAC4VoVLQmDGmsARAAAwJwAAFwAAAAAAAAAAAAAAAAC2HgAAdW5pdmVyc2FsL3VuaXZlcnNhbC5wbmdQSwECAAAUAAIACAC4VoVLKwvAbUoAAABrAAAAGwAAAAAAAAABAAAAAACrMAAAdW5pdmVyc2FsL3VuaXZlcnNhbC5wbmcueG1sUEsFBgAAAAALAAsASQMAAC4xAAAAAA=="/>
  <p:tag name="ISPRING_PRESENTATION_TITLE" val="清新极简色彩简约总结汇报通用PPT模板"/>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68,&quot;width&quot;:5102}"/>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10,&quot;width&quot;:556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1200</Words>
  <Application>Microsoft Office PowerPoint</Application>
  <PresentationFormat>宽屏</PresentationFormat>
  <Paragraphs>103</Paragraphs>
  <Slides>21</Slides>
  <Notes>17</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等线</vt:lpstr>
      <vt:lpstr>黑体</vt:lpstr>
      <vt:lpstr>华光隶变_CNKI</vt:lpstr>
      <vt:lpstr>宋体</vt:lpstr>
      <vt:lpstr>微软雅黑</vt:lpstr>
      <vt:lpstr>Agency FB</vt:lpstr>
      <vt:lpstr>Arial</vt:lpstr>
      <vt:lpstr>Calibri</vt:lpstr>
      <vt:lpstr>Calibri Light</vt:lpstr>
      <vt:lpstr>Times New Roman</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激活可能性估计法（activation likelihood estimation）</vt:lpstr>
      <vt:lpstr>激活可能性估计法（activation likelihood estimation）</vt:lpstr>
      <vt:lpstr>对单个元分析的联合分布以及对比分析</vt:lpstr>
      <vt:lpstr>数据的可视化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moral_self_firstReport</dc:title>
  <dc:creator>sunshuting</dc:creator>
  <cp:lastModifiedBy>sun shuting</cp:lastModifiedBy>
  <cp:revision>15</cp:revision>
  <dcterms:created xsi:type="dcterms:W3CDTF">2015-05-05T08:02:00Z</dcterms:created>
  <dcterms:modified xsi:type="dcterms:W3CDTF">2022-04-26T15:10:33Z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2052-11.1.0.11035</vt:lpwstr>
  </property>
  <property fmtid="{D5CDD505-2E9C-101B-9397-08002B2CF9AE}" pid="3" name="ICV">
    <vt:lpwstr>97B0DAF011664935A3E4198272CC896B</vt:lpwstr>
  </property>
</Properties>
</file>